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5"/>
  </p:notesMasterIdLst>
  <p:handoutMasterIdLst>
    <p:handoutMasterId r:id="rId96"/>
  </p:handoutMasterIdLst>
  <p:sldIdLst>
    <p:sldId id="274" r:id="rId5"/>
    <p:sldId id="1294" r:id="rId6"/>
    <p:sldId id="290" r:id="rId7"/>
    <p:sldId id="349" r:id="rId8"/>
    <p:sldId id="350" r:id="rId9"/>
    <p:sldId id="352" r:id="rId10"/>
    <p:sldId id="353" r:id="rId11"/>
    <p:sldId id="354" r:id="rId12"/>
    <p:sldId id="355" r:id="rId13"/>
    <p:sldId id="351" r:id="rId14"/>
    <p:sldId id="960" r:id="rId15"/>
    <p:sldId id="978" r:id="rId16"/>
    <p:sldId id="1296" r:id="rId17"/>
    <p:sldId id="338" r:id="rId18"/>
    <p:sldId id="961" r:id="rId19"/>
    <p:sldId id="963" r:id="rId20"/>
    <p:sldId id="962" r:id="rId21"/>
    <p:sldId id="1044" r:id="rId22"/>
    <p:sldId id="1013" r:id="rId23"/>
    <p:sldId id="346" r:id="rId24"/>
    <p:sldId id="1047" r:id="rId25"/>
    <p:sldId id="1297" r:id="rId26"/>
    <p:sldId id="1298" r:id="rId27"/>
    <p:sldId id="482" r:id="rId28"/>
    <p:sldId id="483" r:id="rId29"/>
    <p:sldId id="484" r:id="rId30"/>
    <p:sldId id="1305" r:id="rId31"/>
    <p:sldId id="1299" r:id="rId32"/>
    <p:sldId id="946" r:id="rId33"/>
    <p:sldId id="977" r:id="rId34"/>
    <p:sldId id="1300" r:id="rId35"/>
    <p:sldId id="1031" r:id="rId36"/>
    <p:sldId id="309" r:id="rId37"/>
    <p:sldId id="307" r:id="rId38"/>
    <p:sldId id="308" r:id="rId39"/>
    <p:sldId id="1033" r:id="rId40"/>
    <p:sldId id="312" r:id="rId41"/>
    <p:sldId id="314" r:id="rId42"/>
    <p:sldId id="315" r:id="rId43"/>
    <p:sldId id="316" r:id="rId44"/>
    <p:sldId id="317" r:id="rId45"/>
    <p:sldId id="435" r:id="rId46"/>
    <p:sldId id="1016" r:id="rId47"/>
    <p:sldId id="1017" r:id="rId48"/>
    <p:sldId id="1301" r:id="rId49"/>
    <p:sldId id="439" r:id="rId50"/>
    <p:sldId id="1295" r:id="rId51"/>
    <p:sldId id="399" r:id="rId52"/>
    <p:sldId id="400" r:id="rId53"/>
    <p:sldId id="953" r:id="rId54"/>
    <p:sldId id="455" r:id="rId55"/>
    <p:sldId id="402" r:id="rId56"/>
    <p:sldId id="403" r:id="rId57"/>
    <p:sldId id="404" r:id="rId58"/>
    <p:sldId id="405" r:id="rId59"/>
    <p:sldId id="1020" r:id="rId60"/>
    <p:sldId id="1032" r:id="rId61"/>
    <p:sldId id="407" r:id="rId62"/>
    <p:sldId id="408" r:id="rId63"/>
    <p:sldId id="409" r:id="rId64"/>
    <p:sldId id="410" r:id="rId65"/>
    <p:sldId id="411" r:id="rId66"/>
    <p:sldId id="412" r:id="rId67"/>
    <p:sldId id="413" r:id="rId68"/>
    <p:sldId id="414" r:id="rId69"/>
    <p:sldId id="983" r:id="rId70"/>
    <p:sldId id="1019" r:id="rId71"/>
    <p:sldId id="990" r:id="rId72"/>
    <p:sldId id="421" r:id="rId73"/>
    <p:sldId id="422" r:id="rId74"/>
    <p:sldId id="423" r:id="rId75"/>
    <p:sldId id="424" r:id="rId76"/>
    <p:sldId id="1145" r:id="rId77"/>
    <p:sldId id="1146" r:id="rId78"/>
    <p:sldId id="1147" r:id="rId79"/>
    <p:sldId id="427" r:id="rId80"/>
    <p:sldId id="996" r:id="rId81"/>
    <p:sldId id="1302" r:id="rId82"/>
    <p:sldId id="1024" r:id="rId83"/>
    <p:sldId id="1025" r:id="rId84"/>
    <p:sldId id="431" r:id="rId85"/>
    <p:sldId id="464" r:id="rId86"/>
    <p:sldId id="1026" r:id="rId87"/>
    <p:sldId id="452" r:id="rId88"/>
    <p:sldId id="432" r:id="rId89"/>
    <p:sldId id="1028" r:id="rId90"/>
    <p:sldId id="1029" r:id="rId91"/>
    <p:sldId id="1030" r:id="rId92"/>
    <p:sldId id="1034" r:id="rId93"/>
    <p:sldId id="1306" r:id="rId94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1457A5-FD73-4F8E-9F7D-DD1EA4FFFACC}" v="22" dt="2024-06-11T19:49:29.0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40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351457A5-FD73-4F8E-9F7D-DD1EA4FFFACC}"/>
    <pc:docChg chg="modSld">
      <pc:chgData name="Biersach, David" userId="14a9feb0-85a7-4da4-be8a-c1e22b637acc" providerId="ADAL" clId="{351457A5-FD73-4F8E-9F7D-DD1EA4FFFACC}" dt="2024-06-11T19:49:29.012" v="21" actId="20577"/>
      <pc:docMkLst>
        <pc:docMk/>
      </pc:docMkLst>
      <pc:sldChg chg="modSp">
        <pc:chgData name="Biersach, David" userId="14a9feb0-85a7-4da4-be8a-c1e22b637acc" providerId="ADAL" clId="{351457A5-FD73-4F8E-9F7D-DD1EA4FFFACC}" dt="2024-06-11T19:49:29.012" v="21" actId="20577"/>
        <pc:sldMkLst>
          <pc:docMk/>
          <pc:sldMk cId="374792400" sldId="404"/>
        </pc:sldMkLst>
        <pc:spChg chg="mod">
          <ac:chgData name="Biersach, David" userId="14a9feb0-85a7-4da4-be8a-c1e22b637acc" providerId="ADAL" clId="{351457A5-FD73-4F8E-9F7D-DD1EA4FFFACC}" dt="2024-06-11T19:49:29.012" v="21" actId="20577"/>
          <ac:spMkLst>
            <pc:docMk/>
            <pc:sldMk cId="374792400" sldId="404"/>
            <ac:spMk id="8" creationId="{00000000-0000-0000-0000-000000000000}"/>
          </ac:spMkLst>
        </pc:spChg>
      </pc:sldChg>
      <pc:sldChg chg="modSp modAnim">
        <pc:chgData name="Biersach, David" userId="14a9feb0-85a7-4da4-be8a-c1e22b637acc" providerId="ADAL" clId="{351457A5-FD73-4F8E-9F7D-DD1EA4FFFACC}" dt="2024-06-11T16:50:59.231" v="1" actId="6549"/>
        <pc:sldMkLst>
          <pc:docMk/>
          <pc:sldMk cId="3264033315" sldId="960"/>
        </pc:sldMkLst>
        <pc:spChg chg="mod">
          <ac:chgData name="Biersach, David" userId="14a9feb0-85a7-4da4-be8a-c1e22b637acc" providerId="ADAL" clId="{351457A5-FD73-4F8E-9F7D-DD1EA4FFFACC}" dt="2024-06-11T16:50:59.231" v="1" actId="6549"/>
          <ac:spMkLst>
            <pc:docMk/>
            <pc:sldMk cId="3264033315" sldId="960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03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36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14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06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61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23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0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17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01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88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53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33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206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12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0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98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99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42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8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76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24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69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0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128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5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284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9879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34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204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818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88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062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263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21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405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220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4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9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98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59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02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14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pmath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math.or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40.png"/><Relationship Id="rId5" Type="http://schemas.openxmlformats.org/officeDocument/2006/relationships/image" Target="../media/image132.png"/><Relationship Id="rId10" Type="http://schemas.openxmlformats.org/officeDocument/2006/relationships/image" Target="../media/image24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omper.com/parenting/toddler-lines-up-toys" TargetMode="External"/><Relationship Id="rId5" Type="http://schemas.openxmlformats.org/officeDocument/2006/relationships/image" Target="../media/image33.jpg"/><Relationship Id="rId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mpy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itertools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lpython.com/courses/understand-list-comprehensions" TargetMode="External"/><Relationship Id="rId4" Type="http://schemas.openxmlformats.org/officeDocument/2006/relationships/hyperlink" Target="https://treyhunner.com/2018/10/asterisks-in-python-what-they-are-and-how-to-use-them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5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emf"/><Relationship Id="rId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8.png"/><Relationship Id="rId7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0.jpeg"/><Relationship Id="rId5" Type="http://schemas.openxmlformats.org/officeDocument/2006/relationships/image" Target="NULL"/><Relationship Id="rId10" Type="http://schemas.openxmlformats.org/officeDocument/2006/relationships/image" Target="../media/image69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84.png"/><Relationship Id="rId4" Type="http://schemas.openxmlformats.org/officeDocument/2006/relationships/image" Target="../media/image87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NUL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37.jpe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NULL"/><Relationship Id="rId5" Type="http://schemas.openxmlformats.org/officeDocument/2006/relationships/image" Target="../media/image90.png"/><Relationship Id="rId10" Type="http://schemas.openxmlformats.org/officeDocument/2006/relationships/image" Target="NULL"/><Relationship Id="rId4" Type="http://schemas.openxmlformats.org/officeDocument/2006/relationships/image" Target="../media/image89.png"/><Relationship Id="rId9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umba.pydata.org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6.emf"/><Relationship Id="rId7" Type="http://schemas.openxmlformats.org/officeDocument/2006/relationships/image" Target="NUL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250.png"/><Relationship Id="rId5" Type="http://schemas.openxmlformats.org/officeDocument/2006/relationships/image" Target="NULL"/><Relationship Id="rId10" Type="http://schemas.openxmlformats.org/officeDocument/2006/relationships/image" Target="../media/image110.png"/><Relationship Id="rId4" Type="http://schemas.openxmlformats.org/officeDocument/2006/relationships/image" Target="../media/image107.png"/><Relationship Id="rId9" Type="http://schemas.openxmlformats.org/officeDocument/2006/relationships/image" Target="NUL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7" Type="http://schemas.openxmlformats.org/officeDocument/2006/relationships/image" Target="NUL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102)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04</a:t>
              </a:r>
            </a:p>
            <a:p>
              <a:pPr algn="ctr"/>
              <a:r>
                <a:rPr lang="en-US" dirty="0"/>
                <a:t>Computational</a:t>
              </a:r>
            </a:p>
            <a:p>
              <a:pPr algn="ctr"/>
              <a:r>
                <a:rPr lang="en-US" dirty="0"/>
                <a:t>Mathematics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F804345-B5BD-4B39-A1E9-1CB5BD17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93" y="1591896"/>
            <a:ext cx="7415614" cy="47644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51CB8E-7107-4732-9C30-E89DE72783D1}"/>
              </a:ext>
            </a:extLst>
          </p:cNvPr>
          <p:cNvCxnSpPr>
            <a:cxnSpLocks/>
          </p:cNvCxnSpPr>
          <p:nvPr/>
        </p:nvCxnSpPr>
        <p:spPr>
          <a:xfrm flipH="1">
            <a:off x="3325763" y="1993900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62F8A6-861D-49FE-ADE8-9E1BFA72E945}"/>
              </a:ext>
            </a:extLst>
          </p:cNvPr>
          <p:cNvCxnSpPr>
            <a:cxnSpLocks/>
          </p:cNvCxnSpPr>
          <p:nvPr/>
        </p:nvCxnSpPr>
        <p:spPr>
          <a:xfrm flipH="1">
            <a:off x="3325762" y="2212258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57FA9D-2627-4799-92C6-0DE83822323C}"/>
              </a:ext>
            </a:extLst>
          </p:cNvPr>
          <p:cNvCxnSpPr>
            <a:cxnSpLocks/>
          </p:cNvCxnSpPr>
          <p:nvPr/>
        </p:nvCxnSpPr>
        <p:spPr>
          <a:xfrm flipH="1">
            <a:off x="3325761" y="2648974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0D5776-D728-458C-989C-FAC3832933F4}"/>
              </a:ext>
            </a:extLst>
          </p:cNvPr>
          <p:cNvCxnSpPr>
            <a:cxnSpLocks/>
          </p:cNvCxnSpPr>
          <p:nvPr/>
        </p:nvCxnSpPr>
        <p:spPr>
          <a:xfrm flipH="1">
            <a:off x="3325760" y="2881468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46D904-F07A-4985-AA37-09E282027741}"/>
              </a:ext>
            </a:extLst>
          </p:cNvPr>
          <p:cNvCxnSpPr>
            <a:cxnSpLocks/>
          </p:cNvCxnSpPr>
          <p:nvPr/>
        </p:nvCxnSpPr>
        <p:spPr>
          <a:xfrm flipH="1">
            <a:off x="3325760" y="3332729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06A752-DFA9-432D-9528-CCAF66E6C36D}"/>
              </a:ext>
            </a:extLst>
          </p:cNvPr>
          <p:cNvCxnSpPr>
            <a:cxnSpLocks/>
          </p:cNvCxnSpPr>
          <p:nvPr/>
        </p:nvCxnSpPr>
        <p:spPr>
          <a:xfrm flipH="1">
            <a:off x="2116394" y="2430616"/>
            <a:ext cx="1579304" cy="21794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5F2EED-20C6-47A7-BB76-E28C81041FBC}"/>
              </a:ext>
            </a:extLst>
          </p:cNvPr>
          <p:cNvCxnSpPr>
            <a:cxnSpLocks/>
          </p:cNvCxnSpPr>
          <p:nvPr/>
        </p:nvCxnSpPr>
        <p:spPr>
          <a:xfrm flipH="1">
            <a:off x="2116394" y="3107303"/>
            <a:ext cx="1579304" cy="21794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1B280A9-3DFA-4AD6-B150-9D49A120B95D}"/>
              </a:ext>
            </a:extLst>
          </p:cNvPr>
          <p:cNvSpPr/>
          <p:nvPr/>
        </p:nvSpPr>
        <p:spPr>
          <a:xfrm>
            <a:off x="6186928" y="6135329"/>
            <a:ext cx="862801" cy="221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A321A3-EBFD-4657-9D2C-82C9A08E8ADA}"/>
              </a:ext>
            </a:extLst>
          </p:cNvPr>
          <p:cNvCxnSpPr>
            <a:cxnSpLocks/>
          </p:cNvCxnSpPr>
          <p:nvPr/>
        </p:nvCxnSpPr>
        <p:spPr>
          <a:xfrm flipH="1">
            <a:off x="4572000" y="6237649"/>
            <a:ext cx="165040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04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Newton’s 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program to calculate the square root of a given </a:t>
                </a:r>
                <a:r>
                  <a:rPr lang="en-US" sz="2400" b="1" dirty="0"/>
                  <a:t>x</a:t>
                </a:r>
                <a:r>
                  <a:rPr lang="en-US" sz="2400" dirty="0"/>
                  <a:t>, using only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elementary (+, -, *, /) </a:t>
                </a:r>
                <a:r>
                  <a:rPr lang="en-US" sz="2400" dirty="0"/>
                  <a:t>operations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Newton’s method to display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𝟏𝟔𝟖𝟗𝟐𝟑</m:t>
                        </m:r>
                      </m:e>
                    </m:rad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𝑒𝑠𝑡𝑖𝑚𝑎𝑡𝑒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h𝑖𝑔h𝐸𝑛𝑑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𝑙𝑜𝑤𝐸𝑛𝑑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𝑒𝑠𝑡𝑖𝑚𝑎𝑡𝑒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h𝑖𝑔h𝐸𝑛𝑑</m:t>
                    </m:r>
                  </m:oMath>
                </a14:m>
                <a:r>
                  <a:rPr lang="en-US" sz="2000" dirty="0"/>
                  <a:t> must move </a:t>
                </a:r>
                <a:r>
                  <a:rPr lang="en-US" sz="2000" b="1" dirty="0"/>
                  <a:t>down</a:t>
                </a:r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𝑒𝑠𝑡𝑖𝑚𝑎𝑡𝑒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𝑒𝑠𝑡𝑖𝑚𝑎𝑡𝑒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𝑙𝑜𝑤𝐸𝑛𝑑</m:t>
                    </m:r>
                  </m:oMath>
                </a14:m>
                <a:r>
                  <a:rPr lang="en-US" sz="2000" dirty="0"/>
                  <a:t> must move </a:t>
                </a:r>
                <a:r>
                  <a:rPr lang="en-US" sz="2000" b="1" dirty="0"/>
                  <a:t>up</a:t>
                </a:r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𝑒𝑠𝑡𝑖𝑚𝑎𝑡𝑒</m:t>
                    </m:r>
                  </m:oMath>
                </a14:m>
                <a:endParaRPr lang="en-US" sz="20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033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newton_sqrt.py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B86DC-A5B4-4B68-479D-BB56E04B4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57" y="1690689"/>
            <a:ext cx="3714286" cy="382857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6EC20AE-5E53-A69C-4910-5EDC51CBF10C}"/>
              </a:ext>
            </a:extLst>
          </p:cNvPr>
          <p:cNvGrpSpPr/>
          <p:nvPr/>
        </p:nvGrpSpPr>
        <p:grpSpPr>
          <a:xfrm>
            <a:off x="4455176" y="4682929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4A2328E-699A-3D1A-8005-251F61DC0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99827B-8AE5-6CB8-510C-6449296E33B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BC0B6F8-32B0-5161-9437-13FA52D4D119}"/>
              </a:ext>
            </a:extLst>
          </p:cNvPr>
          <p:cNvGrpSpPr/>
          <p:nvPr/>
        </p:nvGrpSpPr>
        <p:grpSpPr>
          <a:xfrm>
            <a:off x="4787687" y="1937506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5C7DF1A-C539-A52D-B577-D876324026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3DEDA4-4823-9D0E-4969-66CE9A2228A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11A8B8-02CA-107E-2C0A-5CD51EC9B77F}"/>
              </a:ext>
            </a:extLst>
          </p:cNvPr>
          <p:cNvGrpSpPr/>
          <p:nvPr/>
        </p:nvGrpSpPr>
        <p:grpSpPr>
          <a:xfrm>
            <a:off x="5356684" y="2181439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731585-F316-9169-5E35-3DAAE663700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BB5A53F-96D0-344C-F4D9-74E6C0C95F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F51D7A-527F-87F6-04EE-5042A9774056}"/>
              </a:ext>
            </a:extLst>
          </p:cNvPr>
          <p:cNvGrpSpPr/>
          <p:nvPr/>
        </p:nvGrpSpPr>
        <p:grpSpPr>
          <a:xfrm>
            <a:off x="6337606" y="2417816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9AEE8B-CB73-612D-B293-0CD4DDEB61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D08F1FF-5E0C-4BA8-78AE-1AB845B27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5378065-941C-279F-50D1-E07A0EDEF6E9}"/>
              </a:ext>
            </a:extLst>
          </p:cNvPr>
          <p:cNvSpPr/>
          <p:nvPr/>
        </p:nvSpPr>
        <p:spPr>
          <a:xfrm>
            <a:off x="5672590" y="2478704"/>
            <a:ext cx="524170" cy="221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ED2AC4-751A-4DF5-E0DB-9AC827F37647}"/>
              </a:ext>
            </a:extLst>
          </p:cNvPr>
          <p:cNvGrpSpPr/>
          <p:nvPr/>
        </p:nvGrpSpPr>
        <p:grpSpPr>
          <a:xfrm>
            <a:off x="4946536" y="2646920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B45CF5-2278-3643-7B4C-C1FAF9AFCCF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6005AC1-5148-24F1-71C5-AFFF42B738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C748B84-378E-0871-9DAB-0C3F26321BC3}"/>
              </a:ext>
            </a:extLst>
          </p:cNvPr>
          <p:cNvGrpSpPr/>
          <p:nvPr/>
        </p:nvGrpSpPr>
        <p:grpSpPr>
          <a:xfrm>
            <a:off x="4849913" y="2856022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A31F47-AAE8-8AD1-D71B-FABA767A110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8FD4FA-D18F-B72C-4906-7D9F134C05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D66B562-0946-FD24-0732-C665C4066929}"/>
              </a:ext>
            </a:extLst>
          </p:cNvPr>
          <p:cNvGrpSpPr/>
          <p:nvPr/>
        </p:nvGrpSpPr>
        <p:grpSpPr>
          <a:xfrm>
            <a:off x="4966252" y="3306169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3409CC-827C-A3A7-D5DF-EA9938097C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5E7EF77-2D8C-52EA-A2D0-A34FC5BB5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B85322-73E5-D425-5452-A2866A43CA79}"/>
              </a:ext>
            </a:extLst>
          </p:cNvPr>
          <p:cNvGrpSpPr/>
          <p:nvPr/>
        </p:nvGrpSpPr>
        <p:grpSpPr>
          <a:xfrm>
            <a:off x="5851518" y="3545151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9CF23E-DCC5-05F2-A435-440CC8536DF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1D7E55E-E8D9-BA49-7131-B8CFAD4B6B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45AE22-57CD-0E44-5692-A1A3E18719A9}"/>
              </a:ext>
            </a:extLst>
          </p:cNvPr>
          <p:cNvGrpSpPr/>
          <p:nvPr/>
        </p:nvGrpSpPr>
        <p:grpSpPr>
          <a:xfrm>
            <a:off x="4218105" y="3782716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E9989E8-130D-483F-0FC3-53CCC14BA3B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D22178E-B631-F9D2-A41B-A078A9BED9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142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newton_sqrt.py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B86DC-A5B4-4B68-479D-BB56E04B4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57" y="1690689"/>
            <a:ext cx="3714286" cy="382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3816AC-AC03-8B4E-F66C-53E304008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876" y="5696322"/>
            <a:ext cx="2382248" cy="66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8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Roots of Googol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 program to calculate the </a:t>
                </a:r>
                <a:r>
                  <a:rPr lang="en-US" sz="2400" b="1" dirty="0"/>
                  <a:t>square root </a:t>
                </a:r>
                <a:r>
                  <a:rPr lang="en-US" sz="2400" dirty="0"/>
                  <a:t>of a number with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100</a:t>
                </a:r>
                <a:r>
                  <a:rPr lang="en-US" sz="2400" dirty="0"/>
                  <a:t> digits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number is </a:t>
                </a:r>
                <a:r>
                  <a:rPr lang="en-US" sz="2000" b="1" dirty="0"/>
                  <a:t>bigger</a:t>
                </a:r>
                <a:r>
                  <a:rPr lang="en-US" sz="2000" dirty="0"/>
                  <a:t> than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googol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program </a:t>
                </a:r>
                <a:r>
                  <a:rPr lang="en-US" sz="2000" u="sng" dirty="0"/>
                  <a:t>can still</a:t>
                </a:r>
                <a:r>
                  <a:rPr lang="en-US" sz="2000" dirty="0"/>
                  <a:t> use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Newton’s method</a:t>
                </a:r>
                <a:r>
                  <a:rPr lang="en-US" sz="2000" dirty="0"/>
                  <a:t> to calculate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Several Python packages allow us to deal with arbitrarily large floating-point numbers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beauty of Python is how easily you can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other 3</a:t>
                </a:r>
                <a:r>
                  <a:rPr lang="en-US" sz="2000" baseline="30000" dirty="0"/>
                  <a:t>rd</a:t>
                </a:r>
                <a:r>
                  <a:rPr lang="en-US" sz="2000" dirty="0"/>
                  <a:t> party packages into your code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install packages into our activated Python virtual environment using the command “</a:t>
                </a:r>
                <a:r>
                  <a:rPr lang="en-US" sz="2000" b="1" dirty="0"/>
                  <a:t>pip install</a:t>
                </a:r>
                <a:r>
                  <a:rPr lang="en-US" sz="2000" dirty="0"/>
                  <a:t> </a:t>
                </a:r>
                <a:r>
                  <a:rPr lang="en-US" sz="2000" i="1" dirty="0"/>
                  <a:t>package_name"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All the packages used in this workshop are listed in the </a:t>
                </a:r>
                <a:r>
                  <a:rPr lang="en-US" sz="2000" b="1" dirty="0"/>
                  <a:t>shell script </a:t>
                </a:r>
                <a:r>
                  <a:rPr lang="en-US" sz="2000" dirty="0"/>
                  <a:t>for your operating system in the </a:t>
                </a:r>
                <a:r>
                  <a:rPr lang="en-US" sz="2000" b="1" dirty="0"/>
                  <a:t>/installers</a:t>
                </a:r>
                <a:r>
                  <a:rPr lang="en-US" sz="2000" dirty="0"/>
                  <a:t> subdirectory</a:t>
                </a:r>
                <a:endParaRPr lang="en-US" sz="20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b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Roots of Googol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very good package to use for large numbers is </a:t>
            </a:r>
            <a:r>
              <a:rPr lang="en-US" sz="2400" b="1" dirty="0" err="1">
                <a:solidFill>
                  <a:srgbClr val="7030A0"/>
                </a:solidFill>
              </a:rPr>
              <a:t>mpmath</a:t>
            </a:r>
            <a:endParaRPr lang="en-US" sz="24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provides a "drop-in" replacement for </a:t>
            </a:r>
            <a:r>
              <a:rPr lang="en-US" sz="2000" b="1" dirty="0"/>
              <a:t>int</a:t>
            </a:r>
            <a:r>
              <a:rPr lang="en-US" sz="2000" dirty="0"/>
              <a:t> and </a:t>
            </a:r>
            <a:r>
              <a:rPr lang="en-US" sz="2000" b="1" dirty="0"/>
              <a:t>float</a:t>
            </a:r>
            <a:endParaRPr lang="en-US" sz="20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don't have to learn a lot of new things to use this package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For more information see </a:t>
            </a:r>
            <a:r>
              <a:rPr lang="en-US" sz="2000" dirty="0">
                <a:hlinkClick r:id="rId3"/>
              </a:rPr>
              <a:t>https://mpmath.org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857AA5-CE2B-CAA8-128B-21D2183230D9}"/>
                  </a:ext>
                </a:extLst>
              </p:cNvPr>
              <p:cNvSpPr txBox="1"/>
              <p:nvPr/>
            </p:nvSpPr>
            <p:spPr>
              <a:xfrm>
                <a:off x="702802" y="4124098"/>
                <a:ext cx="7972662" cy="268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050" dirty="0"/>
                            <m:t>3359035138126182262221816387352855681369894766568761568876758902106044097938012929232223664368425159</m:t>
                          </m:r>
                        </m:e>
                      </m:ra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857AA5-CE2B-CAA8-128B-21D218323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02" y="4124098"/>
                <a:ext cx="7972662" cy="268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586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08511F-5D71-16D0-BB41-8801A4D1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06" y="1906312"/>
            <a:ext cx="7013389" cy="4450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Python Package Index (</a:t>
            </a:r>
            <a:r>
              <a:rPr lang="en-US" sz="3200" dirty="0" err="1">
                <a:latin typeface="+mn-lt"/>
              </a:rPr>
              <a:t>PyPI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https://pypi.org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B764C-E052-4A94-82EE-01172B21BE71}"/>
              </a:ext>
            </a:extLst>
          </p:cNvPr>
          <p:cNvSpPr/>
          <p:nvPr/>
        </p:nvSpPr>
        <p:spPr>
          <a:xfrm>
            <a:off x="2003605" y="4130606"/>
            <a:ext cx="1159320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1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CE073D-A38A-4D02-8F97-CBD50006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32" y="1887723"/>
            <a:ext cx="4724336" cy="4526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https://mpmath.org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815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943284ED-92F5-BB78-813B-35CE01237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952" y="1344009"/>
            <a:ext cx="4996096" cy="5172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084DAA-AD82-A99D-F404-086467D644E0}"/>
              </a:ext>
            </a:extLst>
          </p:cNvPr>
          <p:cNvGrpSpPr/>
          <p:nvPr/>
        </p:nvGrpSpPr>
        <p:grpSpPr>
          <a:xfrm>
            <a:off x="4651658" y="1629602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C11FBFB-DD4D-713D-A38C-D980F467E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F014A1-85B2-C7BD-5342-41FD24F8F17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0293D4-416B-47D3-2600-5A0A3021E42A}"/>
              </a:ext>
            </a:extLst>
          </p:cNvPr>
          <p:cNvGrpSpPr/>
          <p:nvPr/>
        </p:nvGrpSpPr>
        <p:grpSpPr>
          <a:xfrm>
            <a:off x="5256213" y="4749601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C93CEB7-2BF1-6938-E86D-AFA70EE47D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8FAA7E-2EF7-CC54-48AB-C1A10085D6F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CBE7BD-0C2D-78A0-4388-6AA1C7E7F58E}"/>
              </a:ext>
            </a:extLst>
          </p:cNvPr>
          <p:cNvGrpSpPr/>
          <p:nvPr/>
        </p:nvGrpSpPr>
        <p:grpSpPr>
          <a:xfrm>
            <a:off x="7130369" y="5382224"/>
            <a:ext cx="1068643" cy="369332"/>
            <a:chOff x="3647644" y="4910075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6BC7CA-77EC-AA05-9455-F6AF7432D7F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335FABF-DEC0-D762-D0AE-0EA4F49FA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06F43A1-E2BE-4AA7-F73C-36B3F22F1827}"/>
              </a:ext>
            </a:extLst>
          </p:cNvPr>
          <p:cNvGrpSpPr/>
          <p:nvPr/>
        </p:nvGrpSpPr>
        <p:grpSpPr>
          <a:xfrm>
            <a:off x="4420962" y="2364237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799ACEA-C7A2-5E7A-4034-5226E6E7837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0DE85AA-0616-DE3E-C656-F6EB5D8E1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4957A3-ACCF-EDCE-B4EE-8CC7CDB4665D}"/>
              </a:ext>
            </a:extLst>
          </p:cNvPr>
          <p:cNvGrpSpPr/>
          <p:nvPr/>
        </p:nvGrpSpPr>
        <p:grpSpPr>
          <a:xfrm>
            <a:off x="4220211" y="2545158"/>
            <a:ext cx="1068643" cy="369332"/>
            <a:chOff x="3647644" y="5359159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CD9FD7C-70D4-F316-4930-86D9F49E6D2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71E895A-7469-B74F-9B1C-9357B8DE4F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51673A6-C2A0-F4C7-980A-831915DE39A6}"/>
              </a:ext>
            </a:extLst>
          </p:cNvPr>
          <p:cNvGrpSpPr/>
          <p:nvPr/>
        </p:nvGrpSpPr>
        <p:grpSpPr>
          <a:xfrm>
            <a:off x="5099807" y="2733386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56CE15D-55A2-77E9-FC43-7B24F04FB77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BE1FB42-F4F6-6016-6387-9B43A4E3B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3C9D03F-4A09-7180-4B37-C7BC36CD3CFD}"/>
              </a:ext>
            </a:extLst>
          </p:cNvPr>
          <p:cNvGrpSpPr/>
          <p:nvPr/>
        </p:nvGrpSpPr>
        <p:grpSpPr>
          <a:xfrm>
            <a:off x="5012349" y="2909311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321090-7D6A-7DB3-9078-8809D4B18F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F7E65C1-1B9D-889C-830C-9388B3DB41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01E02A5-1814-DEAA-B63C-0DE7B5FA41F4}"/>
              </a:ext>
            </a:extLst>
          </p:cNvPr>
          <p:cNvGrpSpPr/>
          <p:nvPr/>
        </p:nvGrpSpPr>
        <p:grpSpPr>
          <a:xfrm>
            <a:off x="4179581" y="3433257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5AC84D3-B8FF-3BCC-DBFF-341E776FE2D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BBBA4FA-CA2B-B048-BB00-FFE9CF007F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8AD6E9-548E-0A01-1392-63E3ACF4DCC1}"/>
                  </a:ext>
                </a:extLst>
              </p:cNvPr>
              <p:cNvSpPr txBox="1"/>
              <p:nvPr/>
            </p:nvSpPr>
            <p:spPr>
              <a:xfrm>
                <a:off x="5710909" y="2526860"/>
                <a:ext cx="1148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−100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8AD6E9-548E-0A01-1392-63E3ACF4D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909" y="2526860"/>
                <a:ext cx="1148584" cy="276999"/>
              </a:xfrm>
              <a:prstGeom prst="rect">
                <a:avLst/>
              </a:prstGeom>
              <a:blipFill>
                <a:blip r:embed="rId4"/>
                <a:stretch>
                  <a:fillRect l="-2660" t="-4444" r="-159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1C4C7FC5-5199-9EBA-A207-9ED0516ED4AD}"/>
              </a:ext>
            </a:extLst>
          </p:cNvPr>
          <p:cNvSpPr txBox="1"/>
          <p:nvPr/>
        </p:nvSpPr>
        <p:spPr>
          <a:xfrm>
            <a:off x="6279435" y="3205339"/>
            <a:ext cx="1964684" cy="1477328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the same algorithm as before – we can still use Newton's Method!</a:t>
            </a:r>
          </a:p>
        </p:txBody>
      </p:sp>
    </p:spTree>
    <p:extLst>
      <p:ext uri="{BB962C8B-B14F-4D97-AF65-F5344CB8AC3E}">
        <p14:creationId xmlns:p14="http://schemas.microsoft.com/office/powerpoint/2010/main" val="335912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D8E40A-37F1-4FC7-9240-42F6B9D6B3E8}"/>
              </a:ext>
            </a:extLst>
          </p:cNvPr>
          <p:cNvSpPr txBox="1"/>
          <p:nvPr/>
        </p:nvSpPr>
        <p:spPr>
          <a:xfrm>
            <a:off x="7679346" y="3094015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AE2D86-D433-031E-A0E6-D8B39965B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4" b="10211"/>
          <a:stretch/>
        </p:blipFill>
        <p:spPr>
          <a:xfrm>
            <a:off x="872939" y="3239489"/>
            <a:ext cx="3699061" cy="2260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529EC-3E99-E1A8-E61E-34E85E586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484" y="3094015"/>
            <a:ext cx="1644649" cy="3444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4BBE96-F0B2-1E05-3FD3-A7432643F8A3}"/>
              </a:ext>
            </a:extLst>
          </p:cNvPr>
          <p:cNvSpPr txBox="1"/>
          <p:nvPr/>
        </p:nvSpPr>
        <p:spPr>
          <a:xfrm>
            <a:off x="1185977" y="5707787"/>
            <a:ext cx="307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</a:t>
            </a:r>
            <a:r>
              <a:rPr lang="en-US" b="1" dirty="0"/>
              <a:t>College</a:t>
            </a:r>
            <a:r>
              <a:rPr lang="en-US" dirty="0"/>
              <a:t> Calculator (1985)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24CAC-F751-B3FF-1C54-2EB08678987E}"/>
              </a:ext>
            </a:extLst>
          </p:cNvPr>
          <p:cNvSpPr txBox="1"/>
          <p:nvPr/>
        </p:nvSpPr>
        <p:spPr>
          <a:xfrm>
            <a:off x="7319077" y="4300091"/>
            <a:ext cx="1502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Kids</a:t>
            </a:r>
          </a:p>
          <a:p>
            <a:pPr algn="ctr"/>
            <a:r>
              <a:rPr lang="en-US" b="1" dirty="0"/>
              <a:t>High School</a:t>
            </a:r>
          </a:p>
          <a:p>
            <a:pPr algn="ctr"/>
            <a:r>
              <a:rPr lang="en-US" dirty="0"/>
              <a:t>Calculator</a:t>
            </a:r>
          </a:p>
          <a:p>
            <a:pPr algn="ctr"/>
            <a:r>
              <a:rPr lang="en-US" dirty="0"/>
              <a:t>(2013)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625F28-BD2A-A219-25EA-1B9B4BCBD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86" y="1669391"/>
            <a:ext cx="8771428" cy="438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614219-2B8C-8CEF-1C1F-40BB80E644AA}"/>
                  </a:ext>
                </a:extLst>
              </p:cNvPr>
              <p:cNvSpPr txBox="1"/>
              <p:nvPr/>
            </p:nvSpPr>
            <p:spPr>
              <a:xfrm>
                <a:off x="585669" y="2252962"/>
                <a:ext cx="7972662" cy="430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050" dirty="0"/>
                            <m:t>3359035138126182262221816387352855681369894766568761568876758902106044097938012929232223664368425159</m:t>
                          </m:r>
                        </m:e>
                      </m:rad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0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57957183662822870660291223238055824766946361910582.780409310549712175824793511612522988275241731167233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614219-2B8C-8CEF-1C1F-40BB80E64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69" y="2252962"/>
                <a:ext cx="7972662" cy="430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83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 </a:t>
            </a:r>
            <a:r>
              <a:rPr lang="en-US" sz="3200" dirty="0">
                <a:latin typeface="+mn-lt"/>
              </a:rPr>
              <a:t>– Part </a:t>
            </a:r>
            <a:r>
              <a:rPr lang="en-US" sz="3200" b="1" dirty="0">
                <a:latin typeface="+mn-lt"/>
              </a:rPr>
              <a:t>1 of 2 </a:t>
            </a:r>
            <a:r>
              <a:rPr lang="en-US" sz="3200" dirty="0">
                <a:latin typeface="+mn-lt"/>
              </a:rPr>
              <a:t>–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Implement </a:t>
            </a:r>
            <a:r>
              <a:rPr lang="en-US" sz="2400" b="1" dirty="0">
                <a:solidFill>
                  <a:srgbClr val="7030A0"/>
                </a:solidFill>
              </a:rPr>
              <a:t>Newton's Method</a:t>
            </a:r>
            <a:r>
              <a:rPr lang="en-US" sz="2400" dirty="0"/>
              <a:t> to numerically estimate the square root of a large (100-digit) integer</a:t>
            </a:r>
          </a:p>
          <a:p>
            <a:r>
              <a:rPr lang="en-US" sz="2400" dirty="0"/>
              <a:t>Compare the efficiency of </a:t>
            </a:r>
            <a:r>
              <a:rPr lang="en-US" sz="2400" b="1" dirty="0">
                <a:solidFill>
                  <a:srgbClr val="00B050"/>
                </a:solidFill>
              </a:rPr>
              <a:t>Heron’s Method </a:t>
            </a:r>
            <a:r>
              <a:rPr lang="en-US" sz="2400" dirty="0"/>
              <a:t>for finding square roots to Newton’s Method</a:t>
            </a:r>
          </a:p>
          <a:p>
            <a:r>
              <a:rPr lang="en-US" sz="2400" dirty="0"/>
              <a:t>Perform experimental computational mathematics </a:t>
            </a:r>
            <a:r>
              <a:rPr lang="en-US" sz="2400" b="1" dirty="0">
                <a:solidFill>
                  <a:srgbClr val="0070C0"/>
                </a:solidFill>
              </a:rPr>
              <a:t>(ECM)</a:t>
            </a:r>
            <a:r>
              <a:rPr lang="en-US" sz="2400" dirty="0"/>
              <a:t> analyzing </a:t>
            </a:r>
            <a:r>
              <a:rPr lang="en-US" sz="2400" b="1" dirty="0"/>
              <a:t>Euler's Random Straws</a:t>
            </a:r>
          </a:p>
          <a:p>
            <a:r>
              <a:rPr lang="en-US" sz="2400" dirty="0"/>
              <a:t>Write code to </a:t>
            </a:r>
            <a:r>
              <a:rPr lang="en-US" sz="2400" b="1" dirty="0">
                <a:solidFill>
                  <a:srgbClr val="FF0000"/>
                </a:solidFill>
              </a:rPr>
              <a:t>factor</a:t>
            </a:r>
            <a:r>
              <a:rPr lang="en-US" sz="2400" dirty="0"/>
              <a:t> quadratic polynomials into integer coefficients</a:t>
            </a:r>
          </a:p>
          <a:p>
            <a:r>
              <a:rPr lang="en-US" sz="2400" dirty="0"/>
              <a:t>Appreciate a </a:t>
            </a:r>
            <a:r>
              <a:rPr lang="en-US" sz="2400" b="1" dirty="0"/>
              <a:t>functional programming </a:t>
            </a:r>
            <a:r>
              <a:rPr lang="en-US" sz="2400" dirty="0"/>
              <a:t>approach to scan for any violations of </a:t>
            </a:r>
            <a:r>
              <a:rPr lang="en-US" sz="2400" b="1" dirty="0">
                <a:solidFill>
                  <a:srgbClr val="7030A0"/>
                </a:solidFill>
              </a:rPr>
              <a:t>Goldbach's Conjecture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B7440A-6E38-2E78-B06B-2E8263899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3" y="1678351"/>
            <a:ext cx="8642994" cy="1884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Verifying Code Correctness</a:t>
            </a:r>
            <a:endParaRPr lang="en-US" sz="3200" u="sng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3769A-48E2-4BBB-B1AF-07158440519C}"/>
              </a:ext>
            </a:extLst>
          </p:cNvPr>
          <p:cNvSpPr txBox="1"/>
          <p:nvPr/>
        </p:nvSpPr>
        <p:spPr>
          <a:xfrm>
            <a:off x="1356852" y="4594535"/>
            <a:ext cx="643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Always seek </a:t>
            </a:r>
            <a:r>
              <a:rPr lang="en-US" b="1" u="sng" dirty="0">
                <a:solidFill>
                  <a:srgbClr val="7030A0"/>
                </a:solidFill>
              </a:rPr>
              <a:t>independent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i="1" dirty="0">
                <a:solidFill>
                  <a:srgbClr val="7030A0"/>
                </a:solidFill>
              </a:rPr>
              <a:t>confirmation</a:t>
            </a:r>
            <a:r>
              <a:rPr lang="en-US" b="1" dirty="0">
                <a:solidFill>
                  <a:srgbClr val="7030A0"/>
                </a:solidFill>
              </a:rPr>
              <a:t> of your program’s output!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21A995-7D8E-4BAF-8BC7-E89D5F0F63F7}"/>
              </a:ext>
            </a:extLst>
          </p:cNvPr>
          <p:cNvGrpSpPr/>
          <p:nvPr/>
        </p:nvGrpSpPr>
        <p:grpSpPr>
          <a:xfrm>
            <a:off x="7952284" y="3776584"/>
            <a:ext cx="1106106" cy="670005"/>
            <a:chOff x="6015536" y="5157447"/>
            <a:chExt cx="1587258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C1C865-48B4-4470-A59C-DC02E45F846E}"/>
                </a:ext>
              </a:extLst>
            </p:cNvPr>
            <p:cNvSpPr txBox="1"/>
            <p:nvPr/>
          </p:nvSpPr>
          <p:spPr>
            <a:xfrm>
              <a:off x="6292031" y="5157447"/>
              <a:ext cx="13107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Your output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4C3E4727-A72D-4DBD-8D2B-11BB3F8C0F0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rot="10800000">
              <a:off x="6015536" y="5171855"/>
              <a:ext cx="276497" cy="170259"/>
            </a:xfrm>
            <a:prstGeom prst="bentConnector2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799BC97-7B02-15A7-FDF6-FA9AA4A8E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15" y="3560906"/>
            <a:ext cx="7511009" cy="1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9CFE2-B111-4806-93F2-CE97B4D683C5}"/>
                  </a:ext>
                </a:extLst>
              </p:cNvPr>
              <p:cNvSpPr txBox="1"/>
              <p:nvPr/>
            </p:nvSpPr>
            <p:spPr>
              <a:xfrm>
                <a:off x="2463922" y="1493171"/>
                <a:ext cx="3196837" cy="280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𝑔𝑢𝑒𝑠𝑠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9CFE2-B111-4806-93F2-CE97B4D6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922" y="1493171"/>
                <a:ext cx="3196837" cy="280013"/>
              </a:xfrm>
              <a:prstGeom prst="rect">
                <a:avLst/>
              </a:prstGeom>
              <a:blipFill>
                <a:blip r:embed="rId2"/>
                <a:stretch>
                  <a:fillRect t="-169565" r="-15810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E4D7BA-9361-4163-A016-931148E6EE36}"/>
                  </a:ext>
                </a:extLst>
              </p:cNvPr>
              <p:cNvSpPr txBox="1"/>
              <p:nvPr/>
            </p:nvSpPr>
            <p:spPr>
              <a:xfrm>
                <a:off x="2314487" y="2032822"/>
                <a:ext cx="35300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E4D7BA-9361-4163-A016-931148E6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487" y="2032822"/>
                <a:ext cx="3530005" cy="276999"/>
              </a:xfrm>
              <a:prstGeom prst="rect">
                <a:avLst/>
              </a:prstGeom>
              <a:blipFill>
                <a:blip r:embed="rId3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503E3-371C-488E-B3F3-17C1F646BE7B}"/>
                  </a:ext>
                </a:extLst>
              </p:cNvPr>
              <p:cNvSpPr txBox="1"/>
              <p:nvPr/>
            </p:nvSpPr>
            <p:spPr>
              <a:xfrm>
                <a:off x="3362242" y="2381199"/>
                <a:ext cx="1327095" cy="602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503E3-371C-488E-B3F3-17C1F646B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42" y="2381199"/>
                <a:ext cx="1327095" cy="602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488E6E-6013-4113-91A4-FE1A0F004326}"/>
                  </a:ext>
                </a:extLst>
              </p:cNvPr>
              <p:cNvSpPr txBox="1"/>
              <p:nvPr/>
            </p:nvSpPr>
            <p:spPr>
              <a:xfrm>
                <a:off x="2528713" y="3055178"/>
                <a:ext cx="3068661" cy="832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𝐴𝑠𝑠𝑢𝑚𝑒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488E6E-6013-4113-91A4-FE1A0F004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713" y="3055178"/>
                <a:ext cx="3068661" cy="8327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90B4A0-C120-4681-BA88-BD498767ECB5}"/>
                  </a:ext>
                </a:extLst>
              </p:cNvPr>
              <p:cNvSpPr/>
              <p:nvPr/>
            </p:nvSpPr>
            <p:spPr>
              <a:xfrm>
                <a:off x="3051805" y="3959348"/>
                <a:ext cx="1947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90B4A0-C120-4681-BA88-BD498767E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805" y="3959348"/>
                <a:ext cx="19479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8B7A4F-2F21-46F8-8AE3-ACE9B784B2BB}"/>
                  </a:ext>
                </a:extLst>
              </p:cNvPr>
              <p:cNvSpPr/>
              <p:nvPr/>
            </p:nvSpPr>
            <p:spPr>
              <a:xfrm>
                <a:off x="4824479" y="5887135"/>
                <a:ext cx="2514278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8B7A4F-2F21-46F8-8AE3-ACE9B784B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479" y="5887135"/>
                <a:ext cx="2514278" cy="5666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DB4E97-0101-4E46-9707-E7F3BF665A44}"/>
                  </a:ext>
                </a:extLst>
              </p:cNvPr>
              <p:cNvSpPr/>
              <p:nvPr/>
            </p:nvSpPr>
            <p:spPr>
              <a:xfrm>
                <a:off x="2856334" y="4400058"/>
                <a:ext cx="2324739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DB4E97-0101-4E46-9707-E7F3BF665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334" y="4400058"/>
                <a:ext cx="2324739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FE1EA-45D3-4840-A246-A7D554036AB0}"/>
                  </a:ext>
                </a:extLst>
              </p:cNvPr>
              <p:cNvSpPr/>
              <p:nvPr/>
            </p:nvSpPr>
            <p:spPr>
              <a:xfrm>
                <a:off x="3664621" y="5048184"/>
                <a:ext cx="3474348" cy="720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FE1EA-45D3-4840-A246-A7D554036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21" y="5048184"/>
                <a:ext cx="3474348" cy="7203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75C5D1-DEC3-4AFB-8A30-52F16AF49DF6}"/>
              </a:ext>
            </a:extLst>
          </p:cNvPr>
          <p:cNvSpPr/>
          <p:nvPr/>
        </p:nvSpPr>
        <p:spPr>
          <a:xfrm>
            <a:off x="5941927" y="5846265"/>
            <a:ext cx="1328382" cy="695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4C323F3-C0A9-4247-9F76-CC337F349F8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Heron's Method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8844CE-E017-12A6-52E8-8A802610CD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4820" y="1176305"/>
            <a:ext cx="1600530" cy="2409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2F539-EE22-44DC-D59F-E49F8F2E3C01}"/>
                  </a:ext>
                </a:extLst>
              </p:cNvPr>
              <p:cNvSpPr txBox="1"/>
              <p:nvPr/>
            </p:nvSpPr>
            <p:spPr>
              <a:xfrm>
                <a:off x="7423362" y="5583059"/>
                <a:ext cx="122967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−10</m:t>
                        </m:r>
                      </m:sup>
                    </m:sSup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2F539-EE22-44DC-D59F-E49F8F2E3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362" y="5583059"/>
                <a:ext cx="1229673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56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6" grpId="0"/>
      <p:bldP spid="18" grpId="0"/>
      <p:bldP spid="19" grpId="0"/>
      <p:bldP spid="20" grpId="0"/>
      <p:bldP spid="24" grpId="0"/>
      <p:bldP spid="6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14C19A-27E1-B5A4-D4E7-913A64259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238" y="1690689"/>
            <a:ext cx="2809524" cy="39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herons_method.py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D5FFA0-7747-6083-57F6-BED223FB3DF7}"/>
              </a:ext>
            </a:extLst>
          </p:cNvPr>
          <p:cNvGrpSpPr/>
          <p:nvPr/>
        </p:nvGrpSpPr>
        <p:grpSpPr>
          <a:xfrm>
            <a:off x="4576090" y="2536734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DC9BE36-CE7A-EB26-9754-F2D3879FCA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7EF8E4-0870-0930-7DC8-D6D7EABF6E0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66B958-9DA9-F252-DC21-2A912D60DFF8}"/>
              </a:ext>
            </a:extLst>
          </p:cNvPr>
          <p:cNvGrpSpPr/>
          <p:nvPr/>
        </p:nvGrpSpPr>
        <p:grpSpPr>
          <a:xfrm>
            <a:off x="5881381" y="2777429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8175F68-0B1B-84AF-B669-8C58201393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F6BA38-5F9C-D654-077F-FC751A16C58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AE56225-0684-E4C1-B7FC-16A02C026B91}"/>
              </a:ext>
            </a:extLst>
          </p:cNvPr>
          <p:cNvGrpSpPr/>
          <p:nvPr/>
        </p:nvGrpSpPr>
        <p:grpSpPr>
          <a:xfrm>
            <a:off x="5901524" y="3008695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374076C-9755-1DD9-26E5-F8157A7A084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3715F57-616A-89D6-1F58-66E05C5FD2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4EE500-0701-432B-C625-B03D00748EC3}"/>
              </a:ext>
            </a:extLst>
          </p:cNvPr>
          <p:cNvGrpSpPr/>
          <p:nvPr/>
        </p:nvGrpSpPr>
        <p:grpSpPr>
          <a:xfrm>
            <a:off x="4485693" y="3244334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A06649D-AA7E-8582-B280-D7D6D072605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5E87FEE-3678-EF7F-C9F0-D12BF45C4C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B4ABA19-F4BA-2B9B-CFAE-0AD653F97972}"/>
                  </a:ext>
                </a:extLst>
              </p:cNvPr>
              <p:cNvSpPr/>
              <p:nvPr/>
            </p:nvSpPr>
            <p:spPr>
              <a:xfrm>
                <a:off x="6119359" y="3424109"/>
                <a:ext cx="2514278" cy="5666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B4ABA19-F4BA-2B9B-CFAE-0AD653F97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359" y="3424109"/>
                <a:ext cx="2514278" cy="566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177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14C19A-27E1-B5A4-D4E7-913A64259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238" y="1690689"/>
            <a:ext cx="2809524" cy="39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herons_method.py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06F49C-254C-4C2E-0EE5-EF87EC3E69DA}"/>
              </a:ext>
            </a:extLst>
          </p:cNvPr>
          <p:cNvGrpSpPr/>
          <p:nvPr/>
        </p:nvGrpSpPr>
        <p:grpSpPr>
          <a:xfrm>
            <a:off x="945476" y="2703697"/>
            <a:ext cx="2600320" cy="725303"/>
            <a:chOff x="945476" y="2703697"/>
            <a:chExt cx="2600320" cy="7253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908779-AD70-85E7-0B7E-F3C905DCCEA1}"/>
                </a:ext>
              </a:extLst>
            </p:cNvPr>
            <p:cNvSpPr txBox="1"/>
            <p:nvPr/>
          </p:nvSpPr>
          <p:spPr>
            <a:xfrm>
              <a:off x="945476" y="2722213"/>
              <a:ext cx="130414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4</a:t>
              </a:r>
              <a:r>
                <a:rPr lang="en-US" dirty="0">
                  <a:solidFill>
                    <a:srgbClr val="FF0000"/>
                  </a:solidFill>
                </a:rPr>
                <a:t> lines of code!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A1423D81-9245-9294-4F86-A42E6FBDA564}"/>
                </a:ext>
              </a:extLst>
            </p:cNvPr>
            <p:cNvSpPr/>
            <p:nvPr/>
          </p:nvSpPr>
          <p:spPr>
            <a:xfrm>
              <a:off x="3127069" y="2703697"/>
              <a:ext cx="418727" cy="725303"/>
            </a:xfrm>
            <a:prstGeom prst="leftBrace">
              <a:avLst>
                <a:gd name="adj1" fmla="val 8333"/>
                <a:gd name="adj2" fmla="val 47916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C2B0B03-C257-76F2-2D32-D2428B8B1B38}"/>
                </a:ext>
              </a:extLst>
            </p:cNvPr>
            <p:cNvCxnSpPr>
              <a:stCxn id="14" idx="1"/>
              <a:endCxn id="12" idx="3"/>
            </p:cNvCxnSpPr>
            <p:nvPr/>
          </p:nvCxnSpPr>
          <p:spPr>
            <a:xfrm flipH="1" flipV="1">
              <a:off x="2249620" y="3045379"/>
              <a:ext cx="877449" cy="58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E07BF8-426E-EA1D-F840-46F127F3D5D1}"/>
                  </a:ext>
                </a:extLst>
              </p:cNvPr>
              <p:cNvSpPr txBox="1"/>
              <p:nvPr/>
            </p:nvSpPr>
            <p:spPr>
              <a:xfrm>
                <a:off x="2732105" y="5956712"/>
                <a:ext cx="3679790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168923.74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≅411.0033333198163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E07BF8-426E-EA1D-F840-46F127F3D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105" y="5956712"/>
                <a:ext cx="3679790" cy="309637"/>
              </a:xfrm>
              <a:prstGeom prst="rect">
                <a:avLst/>
              </a:prstGeom>
              <a:blipFill>
                <a:blip r:embed="rId3"/>
                <a:stretch>
                  <a:fillRect r="-1159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16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90297" y="1836175"/>
                <a:ext cx="23634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297" y="1836175"/>
                <a:ext cx="2363404" cy="369332"/>
              </a:xfrm>
              <a:prstGeom prst="rect">
                <a:avLst/>
              </a:prstGeom>
              <a:blipFill>
                <a:blip r:embed="rId3"/>
                <a:stretch>
                  <a:fillRect l="-1289" r="-283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43673" y="2678471"/>
                <a:ext cx="20566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673" y="2678471"/>
                <a:ext cx="2056653" cy="369332"/>
              </a:xfrm>
              <a:prstGeom prst="rect">
                <a:avLst/>
              </a:prstGeom>
              <a:blipFill>
                <a:blip r:embed="rId4"/>
                <a:stretch>
                  <a:fillRect l="-1479" r="-118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57899" y="3520767"/>
                <a:ext cx="3028201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899" y="3520767"/>
                <a:ext cx="3028201" cy="6939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01381" y="4687639"/>
                <a:ext cx="1941236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81" y="4687639"/>
                <a:ext cx="1941236" cy="701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A549A64D-707F-127F-DB58-041CBC80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Completing What Square?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6F7165-9834-4560-BF69-E50F4936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5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01382" y="1739449"/>
                <a:ext cx="1941236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82" y="1739449"/>
                <a:ext cx="1941236" cy="701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247" y="2689684"/>
            <a:ext cx="5180952" cy="3666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DE8491-E983-4DDC-9353-C08AAC88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19350C-D44C-4FCD-9A2E-AF2C5FE90ED8}"/>
              </a:ext>
            </a:extLst>
          </p:cNvPr>
          <p:cNvCxnSpPr/>
          <p:nvPr/>
        </p:nvCxnSpPr>
        <p:spPr>
          <a:xfrm>
            <a:off x="5420032" y="3569110"/>
            <a:ext cx="0" cy="2455606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9732A24A-8783-4A98-9EFD-03D6D38EDB13}"/>
              </a:ext>
            </a:extLst>
          </p:cNvPr>
          <p:cNvSpPr/>
          <p:nvPr/>
        </p:nvSpPr>
        <p:spPr>
          <a:xfrm rot="956856">
            <a:off x="5622326" y="5780027"/>
            <a:ext cx="398436" cy="636014"/>
          </a:xfrm>
          <a:prstGeom prst="curvedLeftArrow">
            <a:avLst>
              <a:gd name="adj1" fmla="val 25000"/>
              <a:gd name="adj2" fmla="val 50000"/>
              <a:gd name="adj3" fmla="val 405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0EBAE615-7513-39AB-7124-E0133EA39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Completing What Square?</a:t>
            </a:r>
          </a:p>
        </p:txBody>
      </p:sp>
    </p:spTree>
    <p:extLst>
      <p:ext uri="{BB962C8B-B14F-4D97-AF65-F5344CB8AC3E}">
        <p14:creationId xmlns:p14="http://schemas.microsoft.com/office/powerpoint/2010/main" val="212119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714" y="1232542"/>
            <a:ext cx="6428571" cy="5123809"/>
          </a:xfrm>
          <a:prstGeom prst="rect">
            <a:avLst/>
          </a:prstGeom>
        </p:spPr>
      </p:pic>
      <p:sp>
        <p:nvSpPr>
          <p:cNvPr id="19" name="Speech Bubble: Rectangle with Corners Rounded 18"/>
          <p:cNvSpPr/>
          <p:nvPr/>
        </p:nvSpPr>
        <p:spPr>
          <a:xfrm>
            <a:off x="5319178" y="4039008"/>
            <a:ext cx="1071102" cy="905286"/>
          </a:xfrm>
          <a:prstGeom prst="wedgeRoundRectCallout">
            <a:avLst>
              <a:gd name="adj1" fmla="val -79267"/>
              <a:gd name="adj2" fmla="val -2219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That square!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5AF30-BCD1-4982-B99A-33DFACF56B94}"/>
              </a:ext>
            </a:extLst>
          </p:cNvPr>
          <p:cNvSpPr/>
          <p:nvPr/>
        </p:nvSpPr>
        <p:spPr>
          <a:xfrm>
            <a:off x="2130426" y="2234381"/>
            <a:ext cx="2863850" cy="2874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192EB0-9E64-48D4-99C6-A6C29FC6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0B9ECF-1ADD-4EE3-B746-5541DBE9EC6B}"/>
              </a:ext>
            </a:extLst>
          </p:cNvPr>
          <p:cNvSpPr/>
          <p:nvPr/>
        </p:nvSpPr>
        <p:spPr>
          <a:xfrm>
            <a:off x="4964779" y="5309419"/>
            <a:ext cx="543743" cy="715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DFE007-22A7-4DD0-B319-73551A8CD125}"/>
              </a:ext>
            </a:extLst>
          </p:cNvPr>
          <p:cNvSpPr/>
          <p:nvPr/>
        </p:nvSpPr>
        <p:spPr>
          <a:xfrm>
            <a:off x="6658385" y="3079149"/>
            <a:ext cx="543743" cy="715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275F3A7D-5AB3-4AC4-9328-3F82D5B9FA76}"/>
              </a:ext>
            </a:extLst>
          </p:cNvPr>
          <p:cNvCxnSpPr>
            <a:stCxn id="3" idx="2"/>
            <a:endCxn id="9" idx="2"/>
          </p:cNvCxnSpPr>
          <p:nvPr/>
        </p:nvCxnSpPr>
        <p:spPr>
          <a:xfrm rot="5400000" flipH="1" flipV="1">
            <a:off x="4968319" y="4062778"/>
            <a:ext cx="2230270" cy="1693606"/>
          </a:xfrm>
          <a:prstGeom prst="bentConnector3">
            <a:avLst>
              <a:gd name="adj1" fmla="val -1025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3">
            <a:extLst>
              <a:ext uri="{FF2B5EF4-FFF2-40B4-BE49-F238E27FC236}">
                <a16:creationId xmlns:a16="http://schemas.microsoft.com/office/drawing/2014/main" id="{8BC6FB97-98CB-9870-4FB4-980B9FDE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Completing What Square?</a:t>
            </a:r>
          </a:p>
        </p:txBody>
      </p:sp>
    </p:spTree>
    <p:extLst>
      <p:ext uri="{BB962C8B-B14F-4D97-AF65-F5344CB8AC3E}">
        <p14:creationId xmlns:p14="http://schemas.microsoft.com/office/powerpoint/2010/main" val="150835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20" y="1468581"/>
            <a:ext cx="4838095" cy="45238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BCA08-34E3-4C73-8764-4537783A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E1E778-2AF7-1D33-7A33-3BBBAC6566F8}"/>
              </a:ext>
            </a:extLst>
          </p:cNvPr>
          <p:cNvSpPr/>
          <p:nvPr/>
        </p:nvSpPr>
        <p:spPr>
          <a:xfrm>
            <a:off x="3163529" y="4881715"/>
            <a:ext cx="3229897" cy="936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F354165-D537-E9F0-807A-724CAA18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+mn-lt"/>
              </a:rPr>
              <a:t>Completing What Square?</a:t>
            </a:r>
          </a:p>
        </p:txBody>
      </p:sp>
    </p:spTree>
    <p:extLst>
      <p:ext uri="{BB962C8B-B14F-4D97-AF65-F5344CB8AC3E}">
        <p14:creationId xmlns:p14="http://schemas.microsoft.com/office/powerpoint/2010/main" val="293348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49ACDC-3038-C13D-204D-3663997E8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2"/>
          <a:stretch/>
        </p:blipFill>
        <p:spPr>
          <a:xfrm>
            <a:off x="6373463" y="4096167"/>
            <a:ext cx="2141887" cy="1729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Random Straws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8724"/>
                <a:ext cx="5485432" cy="464774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program to perform </a:t>
                </a:r>
                <a:r>
                  <a:rPr lang="en-US" sz="2400" b="1" dirty="0"/>
                  <a:t>one</a:t>
                </a:r>
                <a:r>
                  <a:rPr lang="en-US" sz="2400" dirty="0"/>
                  <a:t> </a:t>
                </a:r>
                <a:r>
                  <a:rPr lang="en-US" sz="2400" b="1" dirty="0"/>
                  <a:t>million runs</a:t>
                </a:r>
                <a:r>
                  <a:rPr lang="en-US" sz="2400" dirty="0"/>
                  <a:t> of an experiment that places a varying number of straws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end-to-end</a:t>
                </a:r>
                <a:r>
                  <a:rPr lang="en-US" sz="2400" dirty="0"/>
                  <a:t> on each run</a:t>
                </a:r>
                <a:endParaRPr lang="en-US" sz="2400" b="1" i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each run, start with a single straw of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random</a:t>
                </a:r>
                <a:r>
                  <a:rPr lang="en-US" sz="2400" dirty="0"/>
                  <a:t> length between 0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400" dirty="0"/>
                  <a:t> 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400" dirty="0"/>
                  <a:t> 1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Then enter a loop that keeps adding additional straws of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random</a:t>
                </a:r>
                <a:r>
                  <a:rPr lang="en-US" sz="2400" dirty="0"/>
                  <a:t> length        (0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400" dirty="0"/>
                  <a:t> 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400" dirty="0"/>
                  <a:t> 1) until the </a:t>
                </a:r>
                <a:r>
                  <a:rPr lang="en-US" sz="2400" u="sng" dirty="0"/>
                  <a:t>total</a:t>
                </a:r>
                <a:r>
                  <a:rPr lang="en-US" sz="2400" dirty="0"/>
                  <a:t> length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1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Find the </a:t>
                </a:r>
                <a:r>
                  <a:rPr lang="en-US" sz="2400" b="1" dirty="0"/>
                  <a:t>mean</a:t>
                </a:r>
                <a:r>
                  <a:rPr lang="en-US" sz="2400" dirty="0"/>
                  <a:t> number of straws added before the total length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1, across </a:t>
                </a:r>
                <a:r>
                  <a:rPr lang="en-US" sz="2400" i="1" dirty="0"/>
                  <a:t>all</a:t>
                </a:r>
                <a:r>
                  <a:rPr lang="en-US" sz="2400" dirty="0"/>
                  <a:t> million runs of the experiment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8724"/>
                <a:ext cx="5485432" cy="4647747"/>
              </a:xfrm>
              <a:blipFill>
                <a:blip r:embed="rId4"/>
                <a:stretch>
                  <a:fillRect l="-1444" t="-1837" r="-1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63" y="1607751"/>
            <a:ext cx="2141887" cy="21954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282D0-19FA-C10A-AB37-CCC3C8E81773}"/>
              </a:ext>
            </a:extLst>
          </p:cNvPr>
          <p:cNvSpPr txBox="1"/>
          <p:nvPr/>
        </p:nvSpPr>
        <p:spPr>
          <a:xfrm>
            <a:off x="1457325" y="6176471"/>
            <a:ext cx="6229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https://www.romper.com/parenting/toddler-lines-up-toys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03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Random Straws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458685" y="1785257"/>
            <a:ext cx="5304972" cy="36286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45943" y="1468581"/>
            <a:ext cx="53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917" y="1941676"/>
            <a:ext cx="82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Straws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0917" y="2297685"/>
            <a:ext cx="2300511" cy="369332"/>
            <a:chOff x="420917" y="2297685"/>
            <a:chExt cx="2300511" cy="369332"/>
          </a:xfrm>
        </p:grpSpPr>
        <p:sp>
          <p:nvSpPr>
            <p:cNvPr id="7" name="Can 6"/>
            <p:cNvSpPr/>
            <p:nvPr/>
          </p:nvSpPr>
          <p:spPr>
            <a:xfrm rot="16200000">
              <a:off x="1988457" y="1850980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0917" y="229768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8" name="Can 7"/>
          <p:cNvSpPr/>
          <p:nvPr/>
        </p:nvSpPr>
        <p:spPr>
          <a:xfrm rot="16200000">
            <a:off x="1988457" y="2254332"/>
            <a:ext cx="203200" cy="126274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0.13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24547" y="2697830"/>
            <a:ext cx="5504539" cy="372535"/>
            <a:chOff x="424547" y="2697830"/>
            <a:chExt cx="5504539" cy="372535"/>
          </a:xfrm>
        </p:grpSpPr>
        <p:sp>
          <p:nvSpPr>
            <p:cNvPr id="9" name="Can 8"/>
            <p:cNvSpPr/>
            <p:nvPr/>
          </p:nvSpPr>
          <p:spPr>
            <a:xfrm rot="16200000">
              <a:off x="3871689" y="1603097"/>
              <a:ext cx="203200" cy="257628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0.63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97718" y="2701033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0.76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4547" y="269783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58686" y="3238663"/>
            <a:ext cx="3802747" cy="203200"/>
            <a:chOff x="1458686" y="3238663"/>
            <a:chExt cx="3802747" cy="203200"/>
          </a:xfrm>
        </p:grpSpPr>
        <p:sp>
          <p:nvSpPr>
            <p:cNvPr id="11" name="Can 10"/>
            <p:cNvSpPr/>
            <p:nvPr/>
          </p:nvSpPr>
          <p:spPr>
            <a:xfrm rot="16200000">
              <a:off x="1988458" y="2708891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12" name="Can 11"/>
            <p:cNvSpPr/>
            <p:nvPr/>
          </p:nvSpPr>
          <p:spPr>
            <a:xfrm rot="16200000">
              <a:off x="3871690" y="2052119"/>
              <a:ext cx="203200" cy="257628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0.63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4547" y="3132216"/>
            <a:ext cx="7565569" cy="392711"/>
            <a:chOff x="424547" y="3132216"/>
            <a:chExt cx="7565569" cy="392711"/>
          </a:xfrm>
        </p:grpSpPr>
        <p:sp>
          <p:nvSpPr>
            <p:cNvPr id="13" name="Can 12"/>
            <p:cNvSpPr/>
            <p:nvPr/>
          </p:nvSpPr>
          <p:spPr>
            <a:xfrm rot="16200000">
              <a:off x="6154064" y="2309748"/>
              <a:ext cx="203200" cy="2061028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0.45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58748" y="3155595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4547" y="3132216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17287" y="3768465"/>
            <a:ext cx="5715002" cy="369332"/>
            <a:chOff x="417287" y="3768465"/>
            <a:chExt cx="5715002" cy="369332"/>
          </a:xfrm>
        </p:grpSpPr>
        <p:sp>
          <p:nvSpPr>
            <p:cNvPr id="23" name="Can 22"/>
            <p:cNvSpPr/>
            <p:nvPr/>
          </p:nvSpPr>
          <p:spPr>
            <a:xfrm rot="16200000">
              <a:off x="3692073" y="1614515"/>
              <a:ext cx="203200" cy="467723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0.89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7287" y="376846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37" name="Can 36"/>
          <p:cNvSpPr/>
          <p:nvPr/>
        </p:nvSpPr>
        <p:spPr>
          <a:xfrm rot="16200000">
            <a:off x="3692074" y="2014659"/>
            <a:ext cx="203200" cy="467723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0.89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20917" y="4168610"/>
            <a:ext cx="7616369" cy="371939"/>
            <a:chOff x="420917" y="4168610"/>
            <a:chExt cx="7616369" cy="371939"/>
          </a:xfrm>
        </p:grpSpPr>
        <p:sp>
          <p:nvSpPr>
            <p:cNvPr id="29" name="TextBox 28"/>
            <p:cNvSpPr txBox="1"/>
            <p:nvPr/>
          </p:nvSpPr>
          <p:spPr>
            <a:xfrm>
              <a:off x="7405918" y="4171217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1.02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0917" y="416861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8" name="Can 37"/>
            <p:cNvSpPr/>
            <p:nvPr/>
          </p:nvSpPr>
          <p:spPr>
            <a:xfrm rot="16200000">
              <a:off x="6625777" y="3721904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4547" y="4902995"/>
            <a:ext cx="2300511" cy="369332"/>
            <a:chOff x="424547" y="4902995"/>
            <a:chExt cx="2300511" cy="369332"/>
          </a:xfrm>
        </p:grpSpPr>
        <p:sp>
          <p:nvSpPr>
            <p:cNvPr id="41" name="Can 40"/>
            <p:cNvSpPr/>
            <p:nvPr/>
          </p:nvSpPr>
          <p:spPr>
            <a:xfrm rot="16200000">
              <a:off x="1992087" y="4456290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4547" y="490299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44" name="Can 43"/>
          <p:cNvSpPr/>
          <p:nvPr/>
        </p:nvSpPr>
        <p:spPr>
          <a:xfrm rot="16200000">
            <a:off x="1988457" y="4858518"/>
            <a:ext cx="203200" cy="126274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0.13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24547" y="5302016"/>
            <a:ext cx="3686624" cy="374837"/>
            <a:chOff x="424547" y="5302016"/>
            <a:chExt cx="3686624" cy="374837"/>
          </a:xfrm>
        </p:grpSpPr>
        <p:sp>
          <p:nvSpPr>
            <p:cNvPr id="45" name="Can 44"/>
            <p:cNvSpPr/>
            <p:nvPr/>
          </p:nvSpPr>
          <p:spPr>
            <a:xfrm rot="16200000">
              <a:off x="2968175" y="5103541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79803" y="5307521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0.20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4547" y="5302016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451425" y="5827297"/>
            <a:ext cx="1995718" cy="204920"/>
            <a:chOff x="1451425" y="5827297"/>
            <a:chExt cx="1995718" cy="204920"/>
          </a:xfrm>
        </p:grpSpPr>
        <p:sp>
          <p:nvSpPr>
            <p:cNvPr id="50" name="Can 49"/>
            <p:cNvSpPr/>
            <p:nvPr/>
          </p:nvSpPr>
          <p:spPr>
            <a:xfrm rot="16200000">
              <a:off x="1981197" y="5299245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51" name="Can 50"/>
            <p:cNvSpPr/>
            <p:nvPr/>
          </p:nvSpPr>
          <p:spPr>
            <a:xfrm rot="16200000">
              <a:off x="2960915" y="5544268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17287" y="5742743"/>
            <a:ext cx="5098139" cy="369332"/>
            <a:chOff x="417287" y="5742743"/>
            <a:chExt cx="5098139" cy="369332"/>
          </a:xfrm>
        </p:grpSpPr>
        <p:sp>
          <p:nvSpPr>
            <p:cNvPr id="52" name="TextBox 51"/>
            <p:cNvSpPr txBox="1"/>
            <p:nvPr/>
          </p:nvSpPr>
          <p:spPr>
            <a:xfrm>
              <a:off x="4884058" y="5742743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0.45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7287" y="5742743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64" name="Can 63"/>
            <p:cNvSpPr/>
            <p:nvPr/>
          </p:nvSpPr>
          <p:spPr>
            <a:xfrm rot="16200000">
              <a:off x="4015017" y="5217026"/>
              <a:ext cx="203200" cy="141877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0.25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451425" y="6283210"/>
            <a:ext cx="3374578" cy="207404"/>
            <a:chOff x="1451425" y="6283210"/>
            <a:chExt cx="3374578" cy="207404"/>
          </a:xfrm>
        </p:grpSpPr>
        <p:sp>
          <p:nvSpPr>
            <p:cNvPr id="65" name="Can 64"/>
            <p:cNvSpPr/>
            <p:nvPr/>
          </p:nvSpPr>
          <p:spPr>
            <a:xfrm rot="16200000">
              <a:off x="1981197" y="5757642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66" name="Can 65"/>
            <p:cNvSpPr/>
            <p:nvPr/>
          </p:nvSpPr>
          <p:spPr>
            <a:xfrm rot="16200000">
              <a:off x="2960915" y="6002665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  <p:sp>
          <p:nvSpPr>
            <p:cNvPr id="69" name="Can 68"/>
            <p:cNvSpPr/>
            <p:nvPr/>
          </p:nvSpPr>
          <p:spPr>
            <a:xfrm rot="16200000">
              <a:off x="4015017" y="5675423"/>
              <a:ext cx="203200" cy="141877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0.25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7287" y="6201140"/>
            <a:ext cx="8413747" cy="369332"/>
            <a:chOff x="417287" y="6201140"/>
            <a:chExt cx="8413747" cy="369332"/>
          </a:xfrm>
        </p:grpSpPr>
        <p:sp>
          <p:nvSpPr>
            <p:cNvPr id="67" name="TextBox 66"/>
            <p:cNvSpPr txBox="1"/>
            <p:nvPr/>
          </p:nvSpPr>
          <p:spPr>
            <a:xfrm>
              <a:off x="8199666" y="6201140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1.21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17287" y="620114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70" name="Can 69"/>
            <p:cNvSpPr/>
            <p:nvPr/>
          </p:nvSpPr>
          <p:spPr>
            <a:xfrm rot="16200000">
              <a:off x="6394224" y="4680965"/>
              <a:ext cx="203200" cy="3407689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0.76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 rot="16200000">
            <a:off x="13091" y="2765024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1</a:t>
            </a:r>
          </a:p>
        </p:txBody>
      </p:sp>
      <p:sp>
        <p:nvSpPr>
          <p:cNvPr id="55" name="TextBox 54"/>
          <p:cNvSpPr txBox="1"/>
          <p:nvPr/>
        </p:nvSpPr>
        <p:spPr>
          <a:xfrm rot="16200000">
            <a:off x="13091" y="4014557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2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11271" y="5519360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3</a:t>
            </a:r>
          </a:p>
        </p:txBody>
      </p:sp>
    </p:spTree>
    <p:extLst>
      <p:ext uri="{BB962C8B-B14F-4D97-AF65-F5344CB8AC3E}">
        <p14:creationId xmlns:p14="http://schemas.microsoft.com/office/powerpoint/2010/main" val="29715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44" grpId="0" animBg="1"/>
      <p:bldP spid="5" grpId="0"/>
      <p:bldP spid="55" grpId="0"/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Old School Square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10159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My first calculator back in 1977 could only add, subtract, multiply, and divide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a 6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 grader, I had heard of “Square Roots”, and I knew 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hat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.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what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1977</m:t>
                        </m:r>
                      </m:e>
                    </m:rad>
                  </m:oMath>
                </a14:m>
                <a:r>
                  <a:rPr lang="en-US" sz="2400" dirty="0"/>
                  <a:t> 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can we find the square root of a number using only the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elementary</a:t>
                </a:r>
                <a:r>
                  <a:rPr lang="en-US" sz="2400" dirty="0"/>
                  <a:t>         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+, -, *, /</a:t>
                </a:r>
                <a:r>
                  <a:rPr lang="en-US" sz="2400" dirty="0"/>
                  <a:t>) operations?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Newton had solved that </a:t>
                </a:r>
                <a:r>
                  <a:rPr lang="en-US" sz="2400" b="1" dirty="0"/>
                  <a:t>313</a:t>
                </a:r>
                <a:r>
                  <a:rPr lang="en-US" sz="2400" dirty="0"/>
                  <a:t> years before me!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101590" cy="4596946"/>
              </a:xfrm>
              <a:blipFill>
                <a:blip r:embed="rId3"/>
                <a:stretch>
                  <a:fillRect l="-1553" t="-1854" r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508" y="1890713"/>
            <a:ext cx="22002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6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random_straws.py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AAA4C-736A-7DAD-57B8-9E3D1B54D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57" y="1468581"/>
            <a:ext cx="4314286" cy="428571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7E4BF76-8B54-8630-A8FB-A6FF5C7C0141}"/>
              </a:ext>
            </a:extLst>
          </p:cNvPr>
          <p:cNvGrpSpPr/>
          <p:nvPr/>
        </p:nvGrpSpPr>
        <p:grpSpPr>
          <a:xfrm>
            <a:off x="4706603" y="3893206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239E09D-7A11-4EF5-D153-7ECE91404A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F69237-C961-A8DE-5BB6-9CBB9879045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C46F1B-3DA4-A00D-9C3F-5EC5DBB2414D}"/>
              </a:ext>
            </a:extLst>
          </p:cNvPr>
          <p:cNvGrpSpPr/>
          <p:nvPr/>
        </p:nvGrpSpPr>
        <p:grpSpPr>
          <a:xfrm>
            <a:off x="5090061" y="4463033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9F5825D-E9D5-B1E9-0CBC-ADAAFBA59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DF1784-06F0-5505-1C70-EA84A10810A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40C12F-F5BE-5D2C-4D74-92F9FBE27708}"/>
              </a:ext>
            </a:extLst>
          </p:cNvPr>
          <p:cNvGrpSpPr/>
          <p:nvPr/>
        </p:nvGrpSpPr>
        <p:grpSpPr>
          <a:xfrm>
            <a:off x="5292185" y="4681092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443D1D-C3B6-CD04-2DCE-5B8C217B0D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503BDA0-A7EB-5A61-5BB6-AECABBCD46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D71AE7-8336-619F-F143-E6801A8BE7AB}"/>
              </a:ext>
            </a:extLst>
          </p:cNvPr>
          <p:cNvGrpSpPr/>
          <p:nvPr/>
        </p:nvGrpSpPr>
        <p:grpSpPr>
          <a:xfrm>
            <a:off x="4760015" y="1841982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7ECCBE-527A-D037-4984-31A309A403F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A05FC17-59E8-5603-B51A-E90CE4287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3E299A1-0230-A024-6DF7-AA96D71092A1}"/>
              </a:ext>
            </a:extLst>
          </p:cNvPr>
          <p:cNvGrpSpPr/>
          <p:nvPr/>
        </p:nvGrpSpPr>
        <p:grpSpPr>
          <a:xfrm>
            <a:off x="5374000" y="2169786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F8169E-ACBE-A45D-02D5-25C007E2612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F15726C-4A58-0F73-AAF6-8D082B6008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C267184-ED7D-E79B-DD5D-5D4C4539488C}"/>
              </a:ext>
            </a:extLst>
          </p:cNvPr>
          <p:cNvGrpSpPr/>
          <p:nvPr/>
        </p:nvGrpSpPr>
        <p:grpSpPr>
          <a:xfrm>
            <a:off x="4719948" y="2618994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1F6FC3-C848-9431-ECBA-6C3F144DC7C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FFF1296-D9F4-70F0-D3D7-80B686634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2F8F7B-4703-72BD-103C-CF893C26D163}"/>
              </a:ext>
            </a:extLst>
          </p:cNvPr>
          <p:cNvGrpSpPr/>
          <p:nvPr/>
        </p:nvGrpSpPr>
        <p:grpSpPr>
          <a:xfrm>
            <a:off x="4553595" y="2850062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31835B-FD3C-A187-54E3-3E92FA669AB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7E97917-2DEA-56F8-7F68-A00A896869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89A653-7D77-4C51-FB4C-BCAF27A4C8D7}"/>
              </a:ext>
            </a:extLst>
          </p:cNvPr>
          <p:cNvGrpSpPr/>
          <p:nvPr/>
        </p:nvGrpSpPr>
        <p:grpSpPr>
          <a:xfrm>
            <a:off x="4946389" y="5140475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0871E3A-8348-8E6A-9DEA-D34F4F3FC77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9D636AF-83F7-E130-CE34-7796FA409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0F6F63-134F-2175-7689-4A45447D6EB6}"/>
              </a:ext>
            </a:extLst>
          </p:cNvPr>
          <p:cNvGrpSpPr/>
          <p:nvPr/>
        </p:nvGrpSpPr>
        <p:grpSpPr>
          <a:xfrm>
            <a:off x="6677473" y="2396337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C2D4880-7B8E-D2A3-E62B-678A18B8C9A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2AE7584-B0C1-28CC-8F1D-920F35D88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5E112A3-E312-24A2-7A44-6EA2467BD375}"/>
              </a:ext>
            </a:extLst>
          </p:cNvPr>
          <p:cNvGrpSpPr/>
          <p:nvPr/>
        </p:nvGrpSpPr>
        <p:grpSpPr>
          <a:xfrm>
            <a:off x="3927879" y="5373753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AC6D428-9BC1-07A9-8587-351663C075F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FE221E3-0339-EDB1-F5C9-B768537DF7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2E32727-C76E-F182-8CEA-58CE279A6610}"/>
              </a:ext>
            </a:extLst>
          </p:cNvPr>
          <p:cNvSpPr txBox="1"/>
          <p:nvPr/>
        </p:nvSpPr>
        <p:spPr>
          <a:xfrm>
            <a:off x="6876811" y="2850062"/>
            <a:ext cx="1903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np.random.rand()</a:t>
            </a:r>
          </a:p>
          <a:p>
            <a:pPr algn="ctr"/>
            <a:r>
              <a:rPr lang="en-US" dirty="0"/>
              <a:t>returns a random number </a:t>
            </a:r>
            <a:r>
              <a:rPr lang="en-US" b="1" dirty="0"/>
              <a:t>[0,1)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639D39-9C35-64FD-D741-8574E75998F6}"/>
              </a:ext>
            </a:extLst>
          </p:cNvPr>
          <p:cNvSpPr txBox="1"/>
          <p:nvPr/>
        </p:nvSpPr>
        <p:spPr>
          <a:xfrm>
            <a:off x="285071" y="4263312"/>
            <a:ext cx="18122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underscore</a:t>
            </a:r>
            <a:r>
              <a:rPr lang="en-US" dirty="0"/>
              <a:t> </a:t>
            </a:r>
            <a:r>
              <a:rPr lang="en-US" b="1" dirty="0"/>
              <a:t>_</a:t>
            </a:r>
            <a:r>
              <a:rPr lang="en-US" dirty="0"/>
              <a:t> symbol is the anonymous</a:t>
            </a:r>
          </a:p>
          <a:p>
            <a:pPr algn="ctr"/>
            <a:r>
              <a:rPr lang="en-US" dirty="0"/>
              <a:t>("I don't care") variable placeholder</a:t>
            </a:r>
          </a:p>
        </p:txBody>
      </p:sp>
    </p:spTree>
    <p:extLst>
      <p:ext uri="{BB962C8B-B14F-4D97-AF65-F5344CB8AC3E}">
        <p14:creationId xmlns:p14="http://schemas.microsoft.com/office/powerpoint/2010/main" val="317157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6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random_straws.py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48E70D-95FD-E7E8-731F-B6B6132A9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532" y="1673909"/>
            <a:ext cx="3062935" cy="8803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699EA6-4AAE-DC7C-78DD-EA2FC3AF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00" y="4097921"/>
            <a:ext cx="3933333" cy="1533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3DCF5E-E117-9C58-5D13-05C21BF6137C}"/>
              </a:ext>
            </a:extLst>
          </p:cNvPr>
          <p:cNvSpPr txBox="1"/>
          <p:nvPr/>
        </p:nvSpPr>
        <p:spPr>
          <a:xfrm>
            <a:off x="6618992" y="1791793"/>
            <a:ext cx="19934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just estimated the base of the natural logarithm using </a:t>
            </a:r>
            <a:r>
              <a:rPr lang="en-US" i="1" dirty="0">
                <a:solidFill>
                  <a:srgbClr val="7030A0"/>
                </a:solidFill>
              </a:rPr>
              <a:t>nothing</a:t>
            </a:r>
            <a:r>
              <a:rPr lang="en-US" dirty="0">
                <a:solidFill>
                  <a:srgbClr val="7030A0"/>
                </a:solidFill>
              </a:rPr>
              <a:t> but </a:t>
            </a:r>
            <a:r>
              <a:rPr lang="en-US" b="1" dirty="0">
                <a:solidFill>
                  <a:srgbClr val="7030A0"/>
                </a:solidFill>
              </a:rPr>
              <a:t>random numbers</a:t>
            </a:r>
            <a:r>
              <a:rPr lang="en-US" dirty="0">
                <a:solidFill>
                  <a:srgbClr val="7030A0"/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9FE681-15AB-9DAF-653A-22DCCED900D0}"/>
              </a:ext>
            </a:extLst>
          </p:cNvPr>
          <p:cNvSpPr txBox="1"/>
          <p:nvPr/>
        </p:nvSpPr>
        <p:spPr>
          <a:xfrm>
            <a:off x="900693" y="5671467"/>
            <a:ext cx="440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</a:t>
            </a:r>
            <a:r>
              <a:rPr lang="en-US" i="1" dirty="0">
                <a:solidFill>
                  <a:srgbClr val="7030A0"/>
                </a:solidFill>
              </a:rPr>
              <a:t>estimate</a:t>
            </a:r>
            <a:r>
              <a:rPr lang="en-US" dirty="0">
                <a:solidFill>
                  <a:srgbClr val="7030A0"/>
                </a:solidFill>
              </a:rPr>
              <a:t> complicated calculations using nothing but </a:t>
            </a:r>
            <a:r>
              <a:rPr lang="en-US" b="1" dirty="0">
                <a:solidFill>
                  <a:srgbClr val="7030A0"/>
                </a:solidFill>
              </a:rPr>
              <a:t>random numbers</a:t>
            </a:r>
            <a:r>
              <a:rPr lang="en-US" dirty="0">
                <a:solidFill>
                  <a:srgbClr val="7030A0"/>
                </a:solidFill>
              </a:rPr>
              <a:t>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BC86DC-CC7E-4EB9-35AA-F59EBBD5ABB8}"/>
              </a:ext>
            </a:extLst>
          </p:cNvPr>
          <p:cNvGrpSpPr/>
          <p:nvPr/>
        </p:nvGrpSpPr>
        <p:grpSpPr>
          <a:xfrm>
            <a:off x="5878509" y="4057723"/>
            <a:ext cx="1993491" cy="2230720"/>
            <a:chOff x="5878509" y="4057723"/>
            <a:chExt cx="1993491" cy="223072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9D8373-360A-A4E5-C689-94D7B1CE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509" y="4057723"/>
              <a:ext cx="1993491" cy="16137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C59AE5-E61F-A0D9-B03C-5146A4F8C23F}"/>
                </a:ext>
              </a:extLst>
            </p:cNvPr>
            <p:cNvSpPr txBox="1"/>
            <p:nvPr/>
          </p:nvSpPr>
          <p:spPr>
            <a:xfrm>
              <a:off x="5878509" y="5672890"/>
              <a:ext cx="199349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Leonhard Euler</a:t>
              </a:r>
            </a:p>
            <a:p>
              <a:pPr algn="ctr"/>
              <a:r>
                <a:rPr lang="en-US" sz="1600" dirty="0"/>
                <a:t>(1707 – 1783)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05C58B-007C-D5A2-239B-B48CE8B78AF0}"/>
                  </a:ext>
                </a:extLst>
              </p:cNvPr>
              <p:cNvSpPr txBox="1"/>
              <p:nvPr/>
            </p:nvSpPr>
            <p:spPr>
              <a:xfrm>
                <a:off x="2525007" y="2166097"/>
                <a:ext cx="409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05C58B-007C-D5A2-239B-B48CE8B78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007" y="2166097"/>
                <a:ext cx="409023" cy="276999"/>
              </a:xfrm>
              <a:prstGeom prst="rect">
                <a:avLst/>
              </a:prstGeom>
              <a:blipFill>
                <a:blip r:embed="rId5"/>
                <a:stretch>
                  <a:fillRect l="-7463" r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244EF1C9-E626-2B73-F76A-316A9D0FCD92}"/>
              </a:ext>
            </a:extLst>
          </p:cNvPr>
          <p:cNvGrpSpPr/>
          <p:nvPr/>
        </p:nvGrpSpPr>
        <p:grpSpPr>
          <a:xfrm>
            <a:off x="4485410" y="1693963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0EF3C51-0F95-60A6-AAC1-794DE62AF4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4B2906B-85A1-5E7E-3F65-A7C673A54D5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835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190F03-D5C2-87E7-89D9-CDBAE32D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6EFE1-00BE-4F07-B5CB-28D9D342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56" y="614596"/>
            <a:ext cx="6025287" cy="562880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AFCF4B-1B12-F13E-84F6-20C51D2524FB}"/>
              </a:ext>
            </a:extLst>
          </p:cNvPr>
          <p:cNvSpPr/>
          <p:nvPr/>
        </p:nvSpPr>
        <p:spPr>
          <a:xfrm>
            <a:off x="4444584" y="1783830"/>
            <a:ext cx="1304144" cy="397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Python console application to display the integer factorizations of a given quadratic polynomial</a:t>
                </a:r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400" dirty="0"/>
                  <a:t>You may assume in all cases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 ∈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needs you to factor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this quadratic</a:t>
                </a:r>
                <a:r>
                  <a:rPr lang="en-US" sz="2400" dirty="0"/>
                  <a:t>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200" dirty="0"/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𝟏𝟏𝟓𝟒𝟐𝟓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𝟑𝟐𝟓𝟒𝟏𝟐𝟏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𝟑𝟕𝟗𝟎𝟐𝟎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/>
                  <a:t>Can we use the quadratic formula to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factor</a:t>
                </a:r>
                <a:r>
                  <a:rPr lang="en-US" sz="2400" dirty="0"/>
                  <a:t> this quadratic?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2"/>
                <a:stretch>
                  <a:fillRect l="-100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CA5508-F2DA-454F-98A5-714990F8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Factoring a Quadratic Polynomial</a:t>
            </a:r>
          </a:p>
        </p:txBody>
      </p:sp>
    </p:spTree>
    <p:extLst>
      <p:ext uri="{BB962C8B-B14F-4D97-AF65-F5344CB8AC3E}">
        <p14:creationId xmlns:p14="http://schemas.microsoft.com/office/powerpoint/2010/main" val="196306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Quadratic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Fundamental Theorem of Algebra shows a polynomial of degree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2</a:t>
                </a:r>
                <a:r>
                  <a:rPr lang="en-US" sz="2400" dirty="0"/>
                  <a:t> will have exactly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2</a:t>
                </a:r>
                <a:r>
                  <a:rPr lang="en-US" sz="2400" dirty="0"/>
                  <a:t> roots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𝑱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𝑲𝒙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/>
                  <a:t>, the roots can be unique or repeated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Either the roots can be a real or a complex conjugate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Work </a:t>
                </a:r>
                <a:r>
                  <a:rPr lang="en-US" sz="2400" i="1" dirty="0"/>
                  <a:t>backwards</a:t>
                </a:r>
                <a:r>
                  <a:rPr lang="en-US" sz="2400" dirty="0"/>
                  <a:t> by starting as a factored a quadratic: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08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45455F-2CE5-4BF6-A4E4-25EBF72D4229}"/>
              </a:ext>
            </a:extLst>
          </p:cNvPr>
          <p:cNvGrpSpPr/>
          <p:nvPr/>
        </p:nvGrpSpPr>
        <p:grpSpPr>
          <a:xfrm>
            <a:off x="2792819" y="4784650"/>
            <a:ext cx="3005470" cy="361508"/>
            <a:chOff x="2792819" y="4784650"/>
            <a:chExt cx="3005470" cy="36150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9DD6A0E-85BF-4777-AA48-3E01A3E8D70F}"/>
                </a:ext>
              </a:extLst>
            </p:cNvPr>
            <p:cNvCxnSpPr/>
            <p:nvPr/>
          </p:nvCxnSpPr>
          <p:spPr>
            <a:xfrm>
              <a:off x="2792819" y="4827181"/>
              <a:ext cx="602511" cy="3189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B2DE8E4-9B96-4728-9800-1F7A8BF642E8}"/>
                </a:ext>
              </a:extLst>
            </p:cNvPr>
            <p:cNvCxnSpPr>
              <a:cxnSpLocks/>
            </p:cNvCxnSpPr>
            <p:nvPr/>
          </p:nvCxnSpPr>
          <p:spPr>
            <a:xfrm>
              <a:off x="4348717" y="4784650"/>
              <a:ext cx="0" cy="21619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930D5A3-3A83-4AEF-BE87-AA78E1C9E1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9070" y="4784650"/>
              <a:ext cx="659219" cy="3615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97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Factoring a Quadratic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7197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factor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dirty="0"/>
                  <a:t> we need to try every integer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where 1 ≤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%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000" dirty="0"/>
                  <a:t> == 0 (no remainder) then set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/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factor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we need to try every integer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</a:t>
                </a:r>
                <a:r>
                  <a:rPr lang="en-US" sz="2400" dirty="0"/>
                  <a:t> where 1 ≤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</a:t>
                </a:r>
                <a:r>
                  <a:rPr lang="en-US" sz="2400" dirty="0"/>
                  <a:t> ≤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%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000" dirty="0"/>
                  <a:t> == 0 (no remainder) then set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dirty="0"/>
                  <a:t>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/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𝒃𝒄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then we have found a factorization!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the sum does not equal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, then we have to keep trying more factors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71975"/>
              </a:xfrm>
              <a:blipFill>
                <a:blip r:embed="rId2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8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D42C769C-F0DD-3CA6-FD9A-DBAAF3367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36" y="1389651"/>
            <a:ext cx="4740728" cy="5212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factor_quadratic.py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E35214-FFA0-8659-A174-954DBC8D549C}"/>
              </a:ext>
            </a:extLst>
          </p:cNvPr>
          <p:cNvGrpSpPr/>
          <p:nvPr/>
        </p:nvGrpSpPr>
        <p:grpSpPr>
          <a:xfrm>
            <a:off x="3495368" y="1924614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AF437EB-2D78-D813-A416-68F608BF54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01E23C8-1167-B3A1-B668-1B871A24A1D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D18A5B-A98A-083F-0628-075769DE7AC1}"/>
              </a:ext>
            </a:extLst>
          </p:cNvPr>
          <p:cNvGrpSpPr/>
          <p:nvPr/>
        </p:nvGrpSpPr>
        <p:grpSpPr>
          <a:xfrm>
            <a:off x="4062213" y="3366025"/>
            <a:ext cx="1076632" cy="369332"/>
            <a:chOff x="4704120" y="2356972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74EDCC4-93CD-9BCB-FF08-EDDFCF1BD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D62EE2-6B39-9E4D-8C4A-F65CDD12F2F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2128B61-0DE5-1FA7-663C-5B35CA8F6EFF}"/>
              </a:ext>
            </a:extLst>
          </p:cNvPr>
          <p:cNvGrpSpPr/>
          <p:nvPr/>
        </p:nvGrpSpPr>
        <p:grpSpPr>
          <a:xfrm>
            <a:off x="4437691" y="3775316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AB099F6-D1D6-6996-AD50-9123F5281DC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3C704C2-D52D-93B0-9B9A-1E676AEE0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52AC307-F30A-338C-7492-1344EE289435}"/>
              </a:ext>
            </a:extLst>
          </p:cNvPr>
          <p:cNvGrpSpPr/>
          <p:nvPr/>
        </p:nvGrpSpPr>
        <p:grpSpPr>
          <a:xfrm>
            <a:off x="3846332" y="3994925"/>
            <a:ext cx="1064340" cy="369332"/>
            <a:chOff x="3647644" y="5421073"/>
            <a:chExt cx="1064340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AC9E10-8D91-4CED-56E1-E0B164D0B95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34A74C5-402A-4699-7834-2F1D8EB52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7A3256-D67D-28F9-B4D6-72A2D51B3EB9}"/>
              </a:ext>
            </a:extLst>
          </p:cNvPr>
          <p:cNvGrpSpPr/>
          <p:nvPr/>
        </p:nvGrpSpPr>
        <p:grpSpPr>
          <a:xfrm>
            <a:off x="3925869" y="4194705"/>
            <a:ext cx="1068643" cy="369332"/>
            <a:chOff x="3647644" y="5359159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6E2DB1C-69FA-3B4D-F6DC-6EE0ADF584B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3A08278-F636-1815-6947-CD438F5241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894E06A-7FE2-98C4-C58F-5EFD874235FF}"/>
              </a:ext>
            </a:extLst>
          </p:cNvPr>
          <p:cNvGrpSpPr/>
          <p:nvPr/>
        </p:nvGrpSpPr>
        <p:grpSpPr>
          <a:xfrm>
            <a:off x="5150236" y="4390550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9929D2F-1A36-816F-1546-DA85E6E3677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C869969-A7D0-14FC-9C79-C6D71528DE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E78E7E-5C6A-7E21-9A3D-2A553A04AEBF}"/>
              </a:ext>
            </a:extLst>
          </p:cNvPr>
          <p:cNvGrpSpPr/>
          <p:nvPr/>
        </p:nvGrpSpPr>
        <p:grpSpPr>
          <a:xfrm>
            <a:off x="4559870" y="4594667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6EBB12B-6B8A-5A70-CA8F-D4D8194D42F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CD4200A-A086-E20A-352A-AC0CFBC422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6799DD5-E3ED-6F2F-8EB8-41226DBB0326}"/>
              </a:ext>
            </a:extLst>
          </p:cNvPr>
          <p:cNvGrpSpPr/>
          <p:nvPr/>
        </p:nvGrpSpPr>
        <p:grpSpPr>
          <a:xfrm>
            <a:off x="5500831" y="5021202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53F0DB4-25AA-349F-85FA-9650663D53E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B1905CA-B871-5263-B2B0-0A3494B07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075A6EA-E169-A69A-3946-4A4F271E9D67}"/>
              </a:ext>
            </a:extLst>
          </p:cNvPr>
          <p:cNvGrpSpPr/>
          <p:nvPr/>
        </p:nvGrpSpPr>
        <p:grpSpPr>
          <a:xfrm>
            <a:off x="5677271" y="5422197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FBF1CB-7D5F-C6BA-9555-71773B1711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134F09F-AD0D-1134-A83C-971B99360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0B5A18F-E9A8-8BF5-7251-F3BDFD1E55CC}"/>
              </a:ext>
            </a:extLst>
          </p:cNvPr>
          <p:cNvGrpSpPr/>
          <p:nvPr/>
        </p:nvGrpSpPr>
        <p:grpSpPr>
          <a:xfrm>
            <a:off x="4039472" y="5838143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D4FE757-FD64-FC05-4296-7667C517C35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2EF47C7-0637-202D-EBE3-E75A47954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453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5AB055-24F4-4119-0407-C5EAC6B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13" y="2293554"/>
            <a:ext cx="3298253" cy="16386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0F8659-2DE1-4FF4-AA6A-5BB4DCC2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factor_quadratic.py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BE446-AA3B-4F43-9B0C-4DD8915E5127}"/>
                  </a:ext>
                </a:extLst>
              </p:cNvPr>
              <p:cNvSpPr/>
              <p:nvPr/>
            </p:nvSpPr>
            <p:spPr>
              <a:xfrm>
                <a:off x="926353" y="5131580"/>
                <a:ext cx="3811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gcd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115425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 3254121, 379020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BE446-AA3B-4F43-9B0C-4DD8915E5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3" y="5131580"/>
                <a:ext cx="381149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8C0B9897-A74C-4537-9269-06E68D7D2DDC}"/>
              </a:ext>
            </a:extLst>
          </p:cNvPr>
          <p:cNvSpPr/>
          <p:nvPr/>
        </p:nvSpPr>
        <p:spPr>
          <a:xfrm>
            <a:off x="4849136" y="2346221"/>
            <a:ext cx="3091543" cy="1408692"/>
          </a:xfrm>
          <a:prstGeom prst="borderCallout2">
            <a:avLst>
              <a:gd name="adj1" fmla="val 22414"/>
              <a:gd name="adj2" fmla="val -3085"/>
              <a:gd name="adj3" fmla="val 61152"/>
              <a:gd name="adj4" fmla="val -10704"/>
              <a:gd name="adj5" fmla="val 81091"/>
              <a:gd name="adj6" fmla="val -36649"/>
            </a:avLst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code is not smart enough to recognize the </a:t>
            </a:r>
            <a:r>
              <a:rPr lang="en-US" b="1" dirty="0">
                <a:solidFill>
                  <a:schemeClr val="tx1"/>
                </a:solidFill>
              </a:rPr>
              <a:t>commutative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distributive</a:t>
            </a:r>
            <a:r>
              <a:rPr lang="en-US" dirty="0">
                <a:solidFill>
                  <a:srgbClr val="FF0000"/>
                </a:solidFill>
              </a:rPr>
              <a:t> properties of multiplication, so it lists several legal but </a:t>
            </a:r>
            <a:r>
              <a:rPr lang="en-US" i="1" dirty="0">
                <a:solidFill>
                  <a:srgbClr val="FF0000"/>
                </a:solidFill>
              </a:rPr>
              <a:t>redundant</a:t>
            </a:r>
            <a:r>
              <a:rPr lang="en-US" dirty="0">
                <a:solidFill>
                  <a:srgbClr val="FF0000"/>
                </a:solidFill>
              </a:rPr>
              <a:t> factors</a:t>
            </a:r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7AD0B0C0-6196-43EA-846C-F6A21F837F70}"/>
              </a:ext>
            </a:extLst>
          </p:cNvPr>
          <p:cNvSpPr/>
          <p:nvPr/>
        </p:nvSpPr>
        <p:spPr>
          <a:xfrm>
            <a:off x="5217664" y="4470006"/>
            <a:ext cx="3091543" cy="1171252"/>
          </a:xfrm>
          <a:prstGeom prst="borderCallout2">
            <a:avLst>
              <a:gd name="adj1" fmla="val 22414"/>
              <a:gd name="adj2" fmla="val -3085"/>
              <a:gd name="adj3" fmla="val 27027"/>
              <a:gd name="adj4" fmla="val -13328"/>
              <a:gd name="adj5" fmla="val 58716"/>
              <a:gd name="adj6" fmla="val -19236"/>
            </a:avLst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code should also </a:t>
            </a:r>
            <a:r>
              <a:rPr lang="en-US" u="sng" dirty="0">
                <a:solidFill>
                  <a:srgbClr val="FF0000"/>
                </a:solidFill>
              </a:rPr>
              <a:t>first</a:t>
            </a:r>
            <a:r>
              <a:rPr lang="en-US" dirty="0">
                <a:solidFill>
                  <a:srgbClr val="FF0000"/>
                </a:solidFill>
              </a:rPr>
              <a:t> factor out the </a:t>
            </a:r>
            <a:r>
              <a:rPr lang="en-US" b="1" dirty="0">
                <a:solidFill>
                  <a:schemeClr val="tx1"/>
                </a:solidFill>
              </a:rPr>
              <a:t>GCD</a:t>
            </a:r>
            <a:r>
              <a:rPr lang="en-US" dirty="0">
                <a:solidFill>
                  <a:srgbClr val="FF0000"/>
                </a:solidFill>
              </a:rPr>
              <a:t> shared between all the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8F8C9-6954-307F-E55F-A4859E2EC2A8}"/>
                  </a:ext>
                </a:extLst>
              </p:cNvPr>
              <p:cNvSpPr txBox="1"/>
              <p:nvPr/>
            </p:nvSpPr>
            <p:spPr>
              <a:xfrm>
                <a:off x="2286000" y="1416793"/>
                <a:ext cx="4572000" cy="529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115425</m:t>
                      </m:r>
                      <m:sSup>
                        <m:sSupPr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+3254121</m:t>
                      </m:r>
                      <m:r>
                        <a:rPr lang="en-US" sz="1800" b="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+379020</m:t>
                      </m:r>
                    </m:oMath>
                  </m:oMathPara>
                </a14:m>
                <a:endParaRPr lang="en-US" sz="18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8F8C9-6954-307F-E55F-A4859E2EC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416793"/>
                <a:ext cx="4572000" cy="529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77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Multiplication is repeated addition, so a computer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much faster at adding </a:t>
                </a:r>
                <a:r>
                  <a:rPr lang="en-US" sz="2400" dirty="0"/>
                  <a:t>two numbers than </a:t>
                </a:r>
                <a:r>
                  <a:rPr lang="en-US" sz="2400" i="1" dirty="0"/>
                  <a:t>multiplying</a:t>
                </a:r>
                <a:r>
                  <a:rPr lang="en-US" sz="2400" dirty="0"/>
                  <a:t> them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From our first days in Algebra, we are taught that you can only add “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like</a:t>
                </a:r>
                <a:r>
                  <a:rPr lang="en-US" sz="2400" dirty="0"/>
                  <a:t>” terms (those terms where each variable and exponent are the same)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Hence, we are taught that the </a:t>
                </a:r>
                <a:r>
                  <a:rPr lang="en-US" sz="2400" b="1" dirty="0"/>
                  <a:t>FOIL</a:t>
                </a:r>
                <a:r>
                  <a:rPr lang="en-US" sz="2400" dirty="0"/>
                  <a:t> method of expanding the product of two monomials requires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four (4)</a:t>
                </a:r>
                <a:r>
                  <a:rPr lang="en-US" sz="2400" b="1" dirty="0"/>
                  <a:t> </a:t>
                </a:r>
                <a:r>
                  <a:rPr lang="en-US" sz="2400" dirty="0"/>
                  <a:t>multiplications: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first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outside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inside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last</a:t>
                </a:r>
                <a:r>
                  <a:rPr lang="en-US" sz="2400" dirty="0">
                    <a:solidFill>
                      <a:srgbClr val="0070C0"/>
                    </a:solidFill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083" t="-1961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23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Volker Strassen showed in 1969 that you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only need </a:t>
                </a:r>
                <a:r>
                  <a:rPr lang="en-US" sz="2400" b="1" dirty="0"/>
                  <a:t>three</a:t>
                </a:r>
                <a:r>
                  <a:rPr lang="en-US" sz="2400" dirty="0"/>
                  <a:t> (3) multiplications!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 ∗7=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 ∗9=</m:t>
                      </m:r>
                      <m:r>
                        <a:rPr lang="en-US" sz="2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8 ∗16=</m:t>
                      </m:r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128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solution is then: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128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23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1377130"/>
            <a:ext cx="2057400" cy="325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Old School Square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30795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Newton’s method for calculating the square root of any real </a:t>
                </a:r>
                <a:r>
                  <a:rPr lang="en-US" sz="2400" b="1" dirty="0"/>
                  <a:t>x</a:t>
                </a:r>
                <a:r>
                  <a:rPr lang="en-US" sz="2400" dirty="0"/>
                  <a:t> involves keeping track of "low end” and “high end” brackets which get successively closer to the actual root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start with the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lowEnd </a:t>
                </a:r>
                <a:r>
                  <a:rPr lang="en-US" sz="2000" dirty="0"/>
                  <a:t>= 0 and </a:t>
                </a:r>
                <a:r>
                  <a:rPr lang="en-US" sz="2000" dirty="0">
                    <a:solidFill>
                      <a:srgbClr val="00B050"/>
                    </a:solidFill>
                  </a:rPr>
                  <a:t>highEnd </a:t>
                </a:r>
                <a:r>
                  <a:rPr lang="en-US" sz="2000" dirty="0"/>
                  <a:t>= </a:t>
                </a:r>
                <a:r>
                  <a:rPr lang="en-US" sz="2000" b="1" dirty="0"/>
                  <a:t>x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process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brackets inward</a:t>
                </a:r>
                <a:r>
                  <a:rPr lang="en-US" sz="2000" dirty="0"/>
                  <a:t> keeping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𝑙𝑜𝑤𝐸𝑛𝑑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h𝑖𝑔h𝐸𝑛𝑑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1" baseline="30000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During each loop iteration, our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estimate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is the </a:t>
                </a:r>
                <a:r>
                  <a:rPr lang="en-US" sz="2400" b="1" dirty="0"/>
                  <a:t>mean</a:t>
                </a:r>
                <a:r>
                  <a:rPr lang="en-US" sz="2400" dirty="0"/>
                  <a:t> of the current </a:t>
                </a:r>
                <a:r>
                  <a:rPr lang="en-US" sz="2400" dirty="0">
                    <a:solidFill>
                      <a:srgbClr val="00B050"/>
                    </a:solidFill>
                  </a:rPr>
                  <a:t>lowEnd </a:t>
                </a:r>
                <a:r>
                  <a:rPr lang="en-US" sz="2400" dirty="0"/>
                  <a:t>&amp; the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highEnd </a:t>
                </a:r>
                <a:r>
                  <a:rPr lang="en-US" sz="2400" dirty="0"/>
                  <a:t>brackets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if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𝑒𝑠𝑡𝑖𝑚𝑎𝑡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&gt; </a:t>
                </a:r>
                <a:r>
                  <a:rPr lang="en-US" sz="2000" b="1" dirty="0"/>
                  <a:t>x</a:t>
                </a:r>
                <a:r>
                  <a:rPr lang="en-US" sz="2000" dirty="0"/>
                  <a:t>, move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highEnd</a:t>
                </a:r>
                <a:r>
                  <a:rPr lang="en-US" sz="2000" dirty="0"/>
                  <a:t> down to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estimate</a:t>
                </a:r>
                <a:endParaRPr lang="en-US" sz="2000" i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Alternatively, if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𝑒𝑠𝑡𝑖𝑚𝑎𝑡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&lt; </a:t>
                </a:r>
                <a:r>
                  <a:rPr lang="en-US" sz="2000" b="1" dirty="0"/>
                  <a:t>x</a:t>
                </a:r>
                <a:r>
                  <a:rPr lang="en-US" sz="2000" dirty="0"/>
                  <a:t>, move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lowEnd</a:t>
                </a:r>
                <a:r>
                  <a:rPr lang="en-US" sz="2000" dirty="0"/>
                  <a:t> up to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estimate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Stop when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𝑒𝑠𝑡𝑖𝑚𝑎𝑡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ɛ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30795" cy="4351338"/>
              </a:xfrm>
              <a:blipFill>
                <a:blip r:embed="rId2"/>
                <a:stretch>
                  <a:fillRect l="-1063" t="-1961" r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4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8054242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break the rules by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adding</a:t>
                </a:r>
                <a:r>
                  <a:rPr lang="en-US" sz="2400" dirty="0"/>
                  <a:t> the 3 + 5 = </a:t>
                </a:r>
                <a:r>
                  <a:rPr lang="en-US" sz="2400" b="1" dirty="0"/>
                  <a:t>8</a:t>
                </a:r>
                <a:r>
                  <a:rPr lang="en-US" sz="2400" dirty="0"/>
                  <a:t> and 7 + 9 = </a:t>
                </a:r>
                <a:r>
                  <a:rPr lang="en-US" sz="2400" b="1" dirty="0"/>
                  <a:t>16</a:t>
                </a:r>
                <a:r>
                  <a:rPr lang="en-US" sz="2400" dirty="0"/>
                  <a:t>, even though they are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like terms!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 ∗7=21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 ∗9=45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=128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Essentially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we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trade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one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multiplication for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two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subtractions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128 −45 −21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+62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8054242" cy="4351338"/>
              </a:xfrm>
              <a:blipFill rotWithShape="0">
                <a:blip r:embed="rId2"/>
                <a:stretch>
                  <a:fillRect l="-1060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2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we cover matrix multiplication, you will find that the naïve approach requires </a:t>
            </a:r>
            <a:r>
              <a:rPr lang="en-US" sz="2400" b="1" dirty="0"/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3</a:t>
            </a:r>
            <a:r>
              <a:rPr lang="en-US" sz="2400" dirty="0"/>
              <a:t> operations, so a 3 x 3 matrix multiply requires </a:t>
            </a:r>
            <a:r>
              <a:rPr lang="en-US" sz="2400" u="sng" dirty="0"/>
              <a:t>27</a:t>
            </a:r>
            <a:r>
              <a:rPr lang="en-US" sz="2400" dirty="0"/>
              <a:t> multiplications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Volker Strassen showed in his 1969 paper that the exponent is less than 3.  Further improvements on Strassen’s method has brought this down to </a:t>
            </a:r>
            <a:r>
              <a:rPr lang="en-US" sz="2400" b="1" dirty="0"/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2.3728596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B050"/>
                </a:solidFill>
              </a:rPr>
              <a:t>Why is this important?  </a:t>
            </a:r>
            <a:r>
              <a:rPr lang="en-US" sz="2400" dirty="0"/>
              <a:t>Because if you have really large matrices (think about solving </a:t>
            </a:r>
            <a:r>
              <a:rPr lang="en-US" sz="2400" b="1" dirty="0"/>
              <a:t>1,000</a:t>
            </a:r>
            <a:r>
              <a:rPr lang="en-US" sz="2400" dirty="0"/>
              <a:t> equations with </a:t>
            </a:r>
            <a:r>
              <a:rPr lang="en-US" sz="2400" b="1" dirty="0"/>
              <a:t>1,000</a:t>
            </a:r>
            <a:r>
              <a:rPr lang="en-US" sz="2400" dirty="0"/>
              <a:t> unknowns) the difference adds up </a:t>
            </a:r>
            <a:r>
              <a:rPr lang="en-US" sz="2400" i="1" dirty="0"/>
              <a:t>quickly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</a:t>
            </a:r>
            <a:r>
              <a:rPr lang="en-US" sz="2400" b="1" dirty="0"/>
              <a:t>N = 1000</a:t>
            </a:r>
            <a:r>
              <a:rPr lang="en-US" sz="2400" dirty="0"/>
              <a:t>, Strassen’s method is </a:t>
            </a:r>
            <a:r>
              <a:rPr lang="en-US" sz="2400" b="1" dirty="0">
                <a:solidFill>
                  <a:srgbClr val="FF0000"/>
                </a:solidFill>
              </a:rPr>
              <a:t>74x faster! </a:t>
            </a:r>
            <a:r>
              <a:rPr lang="en-US" sz="2400" dirty="0"/>
              <a:t>(not just a mere 74% faster)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than the naïve approach to matrix multiplication</a:t>
            </a:r>
            <a:endParaRPr lang="en-US" sz="20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0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Goldbach’s Conjecture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55" y="2432516"/>
            <a:ext cx="3945720" cy="3435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22" y="1715024"/>
            <a:ext cx="3933333" cy="13238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138" y="4136847"/>
            <a:ext cx="1583540" cy="17814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13" y="3342119"/>
            <a:ext cx="4980952" cy="504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6423E1-7161-45DE-B6A6-C31B4EDA0423}"/>
                  </a:ext>
                </a:extLst>
              </p:cNvPr>
              <p:cNvSpPr txBox="1"/>
              <p:nvPr/>
            </p:nvSpPr>
            <p:spPr>
              <a:xfrm>
                <a:off x="1079195" y="4312207"/>
                <a:ext cx="3504987" cy="1200329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Every </a:t>
                </a:r>
                <a:r>
                  <a:rPr lang="en-US" sz="2400" b="1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even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integer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can be written as the sum of two odd primes!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6423E1-7161-45DE-B6A6-C31B4EDA0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95" y="4312207"/>
                <a:ext cx="3504987" cy="1200329"/>
              </a:xfrm>
              <a:prstGeom prst="rect">
                <a:avLst/>
              </a:prstGeom>
              <a:blipFill>
                <a:blip r:embed="rId6"/>
                <a:stretch>
                  <a:fillRect l="-1379" t="-2970" r="-3276" b="-89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58DFCF-EE47-4425-B582-7F96FA4F272F}"/>
              </a:ext>
            </a:extLst>
          </p:cNvPr>
          <p:cNvSpPr txBox="1"/>
          <p:nvPr/>
        </p:nvSpPr>
        <p:spPr>
          <a:xfrm>
            <a:off x="5048193" y="1321185"/>
            <a:ext cx="344604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Despite its simplicity, this remains a </a:t>
            </a:r>
            <a:r>
              <a:rPr lang="en-US" sz="1800" b="1" dirty="0"/>
              <a:t>conjecture </a:t>
            </a:r>
            <a:r>
              <a:rPr lang="en-US" sz="1800" dirty="0"/>
              <a:t>as it has been neither proven nor disproven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C7EC1-94CC-C763-DAA7-DBB4A04475AF}"/>
              </a:ext>
            </a:extLst>
          </p:cNvPr>
          <p:cNvSpPr txBox="1"/>
          <p:nvPr/>
        </p:nvSpPr>
        <p:spPr>
          <a:xfrm>
            <a:off x="1717208" y="5923360"/>
            <a:ext cx="2057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Christian Goldbach</a:t>
            </a:r>
          </a:p>
          <a:p>
            <a:pPr algn="ctr"/>
            <a:r>
              <a:rPr lang="en-US" sz="1600" dirty="0"/>
              <a:t>(1690 – 1764)</a:t>
            </a:r>
          </a:p>
        </p:txBody>
      </p:sp>
    </p:spTree>
    <p:extLst>
      <p:ext uri="{BB962C8B-B14F-4D97-AF65-F5344CB8AC3E}">
        <p14:creationId xmlns:p14="http://schemas.microsoft.com/office/powerpoint/2010/main" val="38169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3" grpId="0"/>
      <p:bldP spid="3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https://www.sympy.org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2EDCA3-7441-3622-9EAE-F1FB9B37E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01" y="1955968"/>
            <a:ext cx="6486197" cy="45369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0CE6CD-52B3-7CBE-BE0F-1EB821BB1FFA}"/>
              </a:ext>
            </a:extLst>
          </p:cNvPr>
          <p:cNvSpPr/>
          <p:nvPr/>
        </p:nvSpPr>
        <p:spPr>
          <a:xfrm>
            <a:off x="3072985" y="3320321"/>
            <a:ext cx="1191718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C41216-C71E-C0F9-A09D-E4C9AD35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2" y="2245341"/>
            <a:ext cx="8255036" cy="23673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2014402" y="1378974"/>
            <a:ext cx="511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https://docs.python.org/3/library/itertools.html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0CE6CD-52B3-7CBE-BE0F-1EB821BB1FFA}"/>
              </a:ext>
            </a:extLst>
          </p:cNvPr>
          <p:cNvSpPr/>
          <p:nvPr/>
        </p:nvSpPr>
        <p:spPr>
          <a:xfrm>
            <a:off x="4811843" y="2664718"/>
            <a:ext cx="2016177" cy="273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3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33B2A-12E9-0CA2-C3DE-7C09516F6B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90" y="1381101"/>
            <a:ext cx="7173020" cy="5142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D54923-870F-9758-63B4-A39BEE24A4C8}"/>
              </a:ext>
            </a:extLst>
          </p:cNvPr>
          <p:cNvSpPr txBox="1"/>
          <p:nvPr/>
        </p:nvSpPr>
        <p:spPr>
          <a:xfrm>
            <a:off x="6200832" y="3228895"/>
            <a:ext cx="213609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hlinkClick r:id="rId4"/>
              </a:rPr>
              <a:t>Asterisks in Python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86ABFF-755D-63CF-DFAE-40FD7126FF23}"/>
              </a:ext>
            </a:extLst>
          </p:cNvPr>
          <p:cNvGrpSpPr/>
          <p:nvPr/>
        </p:nvGrpSpPr>
        <p:grpSpPr>
          <a:xfrm>
            <a:off x="2497907" y="1325663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72E8926-485A-D9B1-22A1-E48AFC9E2B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541F6C-CA9F-79E8-D354-B5C7CB913EE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B02F77-B402-FA64-2EF3-D96BA17663FE}"/>
              </a:ext>
            </a:extLst>
          </p:cNvPr>
          <p:cNvGrpSpPr/>
          <p:nvPr/>
        </p:nvGrpSpPr>
        <p:grpSpPr>
          <a:xfrm>
            <a:off x="8037306" y="385621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735B903-0263-F80B-B0CB-FFABAAD1A6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052604-C47D-B661-F8A4-DDA71A807EA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CFEFCEB-09DD-173A-5477-C3119B3D4A88}"/>
              </a:ext>
            </a:extLst>
          </p:cNvPr>
          <p:cNvSpPr txBox="1"/>
          <p:nvPr/>
        </p:nvSpPr>
        <p:spPr>
          <a:xfrm>
            <a:off x="6364473" y="2680350"/>
            <a:ext cx="2150877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List Comprehensions</a:t>
            </a:r>
            <a:r>
              <a:rPr lang="en-US" dirty="0"/>
              <a:t>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0B2A15D-933D-00F8-28FA-4164A93856A2}"/>
              </a:ext>
            </a:extLst>
          </p:cNvPr>
          <p:cNvSpPr/>
          <p:nvPr/>
        </p:nvSpPr>
        <p:spPr>
          <a:xfrm>
            <a:off x="3315807" y="5218922"/>
            <a:ext cx="2329251" cy="19604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3956F82-D6CF-48A6-11E7-26B327867F64}"/>
              </a:ext>
            </a:extLst>
          </p:cNvPr>
          <p:cNvSpPr/>
          <p:nvPr/>
        </p:nvSpPr>
        <p:spPr>
          <a:xfrm>
            <a:off x="2216726" y="3301297"/>
            <a:ext cx="233580" cy="2360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2B93DBC-352F-3091-6F80-946176783795}"/>
              </a:ext>
            </a:extLst>
          </p:cNvPr>
          <p:cNvSpPr/>
          <p:nvPr/>
        </p:nvSpPr>
        <p:spPr>
          <a:xfrm>
            <a:off x="3053419" y="3954332"/>
            <a:ext cx="818493" cy="1787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70AE2B-AC33-CFBB-0FBF-B090E85EEDB8}"/>
              </a:ext>
            </a:extLst>
          </p:cNvPr>
          <p:cNvSpPr/>
          <p:nvPr/>
        </p:nvSpPr>
        <p:spPr>
          <a:xfrm>
            <a:off x="2631280" y="2674864"/>
            <a:ext cx="3501837" cy="21693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38C5535-312A-C456-0507-57F72782CDF6}"/>
              </a:ext>
            </a:extLst>
          </p:cNvPr>
          <p:cNvSpPr/>
          <p:nvPr/>
        </p:nvSpPr>
        <p:spPr>
          <a:xfrm>
            <a:off x="5915263" y="3301297"/>
            <a:ext cx="117384" cy="2360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FA0B8D9-F4CF-55A0-DE3D-11D4AF6E00E2}"/>
              </a:ext>
            </a:extLst>
          </p:cNvPr>
          <p:cNvSpPr/>
          <p:nvPr/>
        </p:nvSpPr>
        <p:spPr>
          <a:xfrm>
            <a:off x="5645058" y="3954332"/>
            <a:ext cx="2136098" cy="1787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BA65117-AC01-EE0B-E3A8-CD058338DD97}"/>
              </a:ext>
            </a:extLst>
          </p:cNvPr>
          <p:cNvSpPr/>
          <p:nvPr/>
        </p:nvSpPr>
        <p:spPr>
          <a:xfrm>
            <a:off x="4784735" y="3954332"/>
            <a:ext cx="796915" cy="1787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C6ABA55-EEAF-C847-2481-DCB871D7E643}"/>
              </a:ext>
            </a:extLst>
          </p:cNvPr>
          <p:cNvSpPr/>
          <p:nvPr/>
        </p:nvSpPr>
        <p:spPr>
          <a:xfrm>
            <a:off x="2364060" y="3954332"/>
            <a:ext cx="619155" cy="1787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1E19ABC-EA29-76CB-A87F-1DC0E9C60689}"/>
              </a:ext>
            </a:extLst>
          </p:cNvPr>
          <p:cNvSpPr/>
          <p:nvPr/>
        </p:nvSpPr>
        <p:spPr>
          <a:xfrm>
            <a:off x="2151182" y="5218921"/>
            <a:ext cx="1111132" cy="19604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5B584A7-8E1C-47E2-71C3-A6B5F525A849}"/>
              </a:ext>
            </a:extLst>
          </p:cNvPr>
          <p:cNvGrpSpPr/>
          <p:nvPr/>
        </p:nvGrpSpPr>
        <p:grpSpPr>
          <a:xfrm>
            <a:off x="7007932" y="5133537"/>
            <a:ext cx="1068643" cy="369332"/>
            <a:chOff x="3647644" y="4910075"/>
            <a:chExt cx="1068643" cy="369332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E5870EC-91AE-4BB0-8898-2B17C7BBA0D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CDC6FE9-9C10-F50F-01A7-D541D7618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7ABC8A2-05F5-D633-4084-0AA3731A298F}"/>
              </a:ext>
            </a:extLst>
          </p:cNvPr>
          <p:cNvGrpSpPr/>
          <p:nvPr/>
        </p:nvGrpSpPr>
        <p:grpSpPr>
          <a:xfrm>
            <a:off x="3170480" y="5554647"/>
            <a:ext cx="1064340" cy="369332"/>
            <a:chOff x="3647644" y="5421073"/>
            <a:chExt cx="1064340" cy="36933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0F64A9E-D643-F80E-0406-6B10DD20C43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538AB121-0B1C-F569-9EE3-19BDF8E79E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1502AE7-3016-DB9D-7754-4472CE149BBC}"/>
              </a:ext>
            </a:extLst>
          </p:cNvPr>
          <p:cNvGrpSpPr/>
          <p:nvPr/>
        </p:nvGrpSpPr>
        <p:grpSpPr>
          <a:xfrm>
            <a:off x="5447652" y="6198492"/>
            <a:ext cx="1068643" cy="369332"/>
            <a:chOff x="3647644" y="5359159"/>
            <a:chExt cx="1068643" cy="369332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B1CCB59-7711-7733-B916-142D4F14CFD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704CBAC3-D83F-9F01-F31D-DE09B230E1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646B2488-6B7F-86E2-C5CB-FED15F44D89F}"/>
              </a:ext>
            </a:extLst>
          </p:cNvPr>
          <p:cNvSpPr/>
          <p:nvPr/>
        </p:nvSpPr>
        <p:spPr>
          <a:xfrm>
            <a:off x="2460979" y="3301297"/>
            <a:ext cx="3434996" cy="2360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EE1AC2D-5C2A-755D-A8CB-65DF2B11C774}"/>
              </a:ext>
            </a:extLst>
          </p:cNvPr>
          <p:cNvSpPr/>
          <p:nvPr/>
        </p:nvSpPr>
        <p:spPr>
          <a:xfrm>
            <a:off x="1809750" y="2674864"/>
            <a:ext cx="782714" cy="21693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4FB735D-E429-04A4-245F-2BA6BB80C3CC}"/>
              </a:ext>
            </a:extLst>
          </p:cNvPr>
          <p:cNvSpPr/>
          <p:nvPr/>
        </p:nvSpPr>
        <p:spPr>
          <a:xfrm>
            <a:off x="3898774" y="3954332"/>
            <a:ext cx="818493" cy="1787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A1CAD75-52AA-07BE-85DB-91532388BB5A}"/>
              </a:ext>
            </a:extLst>
          </p:cNvPr>
          <p:cNvSpPr/>
          <p:nvPr/>
        </p:nvSpPr>
        <p:spPr>
          <a:xfrm>
            <a:off x="2592464" y="4345289"/>
            <a:ext cx="1193605" cy="22810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3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0" grpId="0" animBg="1"/>
      <p:bldP spid="71" grpId="0" animBg="1"/>
      <p:bldP spid="72" grpId="0" animBg="1"/>
      <p:bldP spid="73" grpId="0" animBg="1"/>
      <p:bldP spid="75" grpId="0" animBg="1"/>
      <p:bldP spid="76" grpId="0" animBg="1"/>
      <p:bldP spid="81" grpId="0" animBg="1"/>
      <p:bldP spid="82" grpId="0" animBg="1"/>
      <p:bldP spid="83" grpId="0" animBg="1"/>
      <p:bldP spid="84" grpId="0" animBg="1"/>
      <p:bldP spid="94" grpId="0" animBg="1"/>
      <p:bldP spid="95" grpId="0" animBg="1"/>
      <p:bldP spid="96" grpId="0" animBg="1"/>
      <p:bldP spid="9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C628A-9B05-2850-3E66-7EF91D56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33" y="1602959"/>
            <a:ext cx="7333333" cy="4761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07D6563-141D-2761-13AB-3B91946B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40" y="1468581"/>
            <a:ext cx="6177921" cy="4971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C55967-11EC-49AD-A823-9AE9EE113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9" y="3016308"/>
            <a:ext cx="6047619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 </a:t>
            </a:r>
            <a:r>
              <a:rPr lang="en-US" sz="3200" dirty="0">
                <a:latin typeface="+mn-lt"/>
              </a:rPr>
              <a:t>– Part </a:t>
            </a:r>
            <a:r>
              <a:rPr lang="en-US" sz="3200" b="1" dirty="0">
                <a:latin typeface="+mn-lt"/>
              </a:rPr>
              <a:t>2 of 2 </a:t>
            </a:r>
            <a:r>
              <a:rPr lang="en-US" sz="3200" dirty="0">
                <a:latin typeface="+mn-lt"/>
              </a:rPr>
              <a:t>– Topics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Gain an appreciation for </a:t>
                </a:r>
                <a:r>
                  <a:rPr lang="en-US" sz="2400" b="1" dirty="0"/>
                  <a:t>Continued Fractions</a:t>
                </a:r>
                <a:r>
                  <a:rPr lang="en-US" sz="2400" dirty="0"/>
                  <a:t> in nature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Understand the three types of CFs:  1) finite, 2) infinite with repeating </a:t>
                </a:r>
                <a:r>
                  <a:rPr lang="en-US" sz="2400" i="1" u="sng" dirty="0"/>
                  <a:t>sequence</a:t>
                </a:r>
                <a:r>
                  <a:rPr lang="en-US" sz="2400" dirty="0"/>
                  <a:t>, 3) infinite with repeating </a:t>
                </a:r>
                <a:r>
                  <a:rPr lang="en-US" sz="2400" i="1" u="sng" dirty="0"/>
                  <a:t>pattern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</a:t>
                </a:r>
                <a:r>
                  <a:rPr lang="en-US" sz="2400" b="1" dirty="0"/>
                  <a:t>generate</a:t>
                </a:r>
                <a:r>
                  <a:rPr lang="en-US" sz="2400" dirty="0"/>
                  <a:t> a generalized CF for a real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</a:t>
                </a:r>
                <a:r>
                  <a:rPr lang="en-US" sz="2400" b="1" dirty="0"/>
                  <a:t>expand</a:t>
                </a:r>
                <a:r>
                  <a:rPr lang="en-US" sz="2400" dirty="0"/>
                  <a:t> that CF to produce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convergents</a:t>
                </a:r>
                <a:r>
                  <a:rPr lang="en-US" sz="2400" dirty="0"/>
                  <a:t> of the original real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Appreciate the hidden underlying simplicity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generalized continued fraction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CFs as they relate to solutions for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Pell’s Equation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55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Expanding Your Definition of a “Number”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18" y="1468581"/>
            <a:ext cx="7102164" cy="488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4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4DDF4-B4B7-46F9-A512-964DBA5AD253}"/>
                  </a:ext>
                </a:extLst>
              </p:cNvPr>
              <p:cNvSpPr txBox="1"/>
              <p:nvPr/>
            </p:nvSpPr>
            <p:spPr>
              <a:xfrm>
                <a:off x="2540547" y="1354234"/>
                <a:ext cx="4062907" cy="164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4DDF4-B4B7-46F9-A512-964DBA5AD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547" y="1354234"/>
                <a:ext cx="4062907" cy="1641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4B9E1-3B13-43B9-A506-56A12A4F9C9F}"/>
                  </a:ext>
                </a:extLst>
              </p:cNvPr>
              <p:cNvSpPr txBox="1"/>
              <p:nvPr/>
            </p:nvSpPr>
            <p:spPr>
              <a:xfrm>
                <a:off x="1747684" y="3313636"/>
                <a:ext cx="56486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In a </a:t>
                </a:r>
                <a:r>
                  <a:rPr lang="en-US" sz="2400" u="sng" dirty="0">
                    <a:solidFill>
                      <a:srgbClr val="0070C0"/>
                    </a:solidFill>
                  </a:rPr>
                  <a:t>standard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continued fraction,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4B9E1-3B13-43B9-A506-56A12A4F9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3313636"/>
                <a:ext cx="5648632" cy="461665"/>
              </a:xfrm>
              <a:prstGeom prst="rect">
                <a:avLst/>
              </a:prstGeom>
              <a:blipFill>
                <a:blip r:embed="rId3"/>
                <a:stretch>
                  <a:fillRect l="-64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E82CF-86BB-43F0-9969-A9C4F75210FC}"/>
                  </a:ext>
                </a:extLst>
              </p:cNvPr>
              <p:cNvSpPr txBox="1"/>
              <p:nvPr/>
            </p:nvSpPr>
            <p:spPr>
              <a:xfrm>
                <a:off x="2284611" y="4285841"/>
                <a:ext cx="3895875" cy="1539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𝟐𝟒𝟓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E82CF-86BB-43F0-9969-A9C4F7521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611" y="4285841"/>
                <a:ext cx="3895875" cy="1539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135D0F9-555C-469A-BE7B-4575FB0EC3CC}"/>
              </a:ext>
            </a:extLst>
          </p:cNvPr>
          <p:cNvSpPr/>
          <p:nvPr/>
        </p:nvSpPr>
        <p:spPr>
          <a:xfrm>
            <a:off x="5053147" y="5324168"/>
            <a:ext cx="427703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B04615-3289-4836-B075-B88FAEDFA765}"/>
              </a:ext>
            </a:extLst>
          </p:cNvPr>
          <p:cNvSpPr/>
          <p:nvPr/>
        </p:nvSpPr>
        <p:spPr>
          <a:xfrm>
            <a:off x="3775588" y="4525297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08A2BC-A9D9-447C-A401-092EB1E4DC67}"/>
              </a:ext>
            </a:extLst>
          </p:cNvPr>
          <p:cNvSpPr/>
          <p:nvPr/>
        </p:nvSpPr>
        <p:spPr>
          <a:xfrm>
            <a:off x="4395020" y="4935423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742A3-CF79-46D9-A75B-59A3D22C827B}"/>
              </a:ext>
            </a:extLst>
          </p:cNvPr>
          <p:cNvSpPr/>
          <p:nvPr/>
        </p:nvSpPr>
        <p:spPr>
          <a:xfrm>
            <a:off x="5844511" y="5515897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204C95-E148-46C9-A766-BDB2804C30EC}"/>
              </a:ext>
            </a:extLst>
          </p:cNvPr>
          <p:cNvSpPr/>
          <p:nvPr/>
        </p:nvSpPr>
        <p:spPr>
          <a:xfrm>
            <a:off x="5508523" y="4285841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F3048F-80E5-43BB-94AC-8CFAE16A2F5F}"/>
              </a:ext>
            </a:extLst>
          </p:cNvPr>
          <p:cNvSpPr/>
          <p:nvPr/>
        </p:nvSpPr>
        <p:spPr>
          <a:xfrm>
            <a:off x="5803492" y="4748305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69D3B7-7B17-426D-A890-383D23FD7336}"/>
              </a:ext>
            </a:extLst>
          </p:cNvPr>
          <p:cNvSpPr/>
          <p:nvPr/>
        </p:nvSpPr>
        <p:spPr>
          <a:xfrm>
            <a:off x="6216447" y="5121971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50522D-78A1-45B5-BE42-AAA40E995AEC}"/>
              </a:ext>
            </a:extLst>
          </p:cNvPr>
          <p:cNvSpPr/>
          <p:nvPr/>
        </p:nvSpPr>
        <p:spPr>
          <a:xfrm>
            <a:off x="6526163" y="5515897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9711AA-5C42-4BAA-936C-90C6B8733B82}"/>
              </a:ext>
            </a:extLst>
          </p:cNvPr>
          <p:cNvSpPr/>
          <p:nvPr/>
        </p:nvSpPr>
        <p:spPr>
          <a:xfrm>
            <a:off x="7051421" y="3354298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ADCC31B-B3FF-4A71-91E4-C7FE16B5E564}"/>
              </a:ext>
            </a:extLst>
          </p:cNvPr>
          <p:cNvCxnSpPr>
            <a:stCxn id="19" idx="3"/>
          </p:cNvCxnSpPr>
          <p:nvPr/>
        </p:nvCxnSpPr>
        <p:spPr>
          <a:xfrm flipH="1">
            <a:off x="5844511" y="3546027"/>
            <a:ext cx="1413387" cy="933102"/>
          </a:xfrm>
          <a:prstGeom prst="bentConnector3">
            <a:avLst>
              <a:gd name="adj1" fmla="val -16174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EC0C015-07CA-4D6E-893C-6CD8842168C0}"/>
              </a:ext>
            </a:extLst>
          </p:cNvPr>
          <p:cNvCxnSpPr>
            <a:cxnSpLocks/>
            <a:stCxn id="19" idx="3"/>
            <a:endCxn id="16" idx="3"/>
          </p:cNvCxnSpPr>
          <p:nvPr/>
        </p:nvCxnSpPr>
        <p:spPr>
          <a:xfrm flipH="1">
            <a:off x="6009969" y="3546027"/>
            <a:ext cx="1247929" cy="1394007"/>
          </a:xfrm>
          <a:prstGeom prst="bentConnector3">
            <a:avLst>
              <a:gd name="adj1" fmla="val -18318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A121601-EB26-4E2D-8FC8-C72429D66E06}"/>
              </a:ext>
            </a:extLst>
          </p:cNvPr>
          <p:cNvCxnSpPr>
            <a:cxnSpLocks/>
            <a:stCxn id="19" idx="3"/>
            <a:endCxn id="17" idx="3"/>
          </p:cNvCxnSpPr>
          <p:nvPr/>
        </p:nvCxnSpPr>
        <p:spPr>
          <a:xfrm flipH="1">
            <a:off x="6422924" y="3546027"/>
            <a:ext cx="834974" cy="1767673"/>
          </a:xfrm>
          <a:prstGeom prst="bentConnector3">
            <a:avLst>
              <a:gd name="adj1" fmla="val -27378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8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8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FE8C99-024B-4160-8434-9BFEADC1A87D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8280810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8069888" y="351868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7784652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3475833" y="2094060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833" y="2094060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4118458" y="3509509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4571998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4306840" y="4206748"/>
                <a:ext cx="1583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24.5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=600.25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840" y="4206748"/>
                <a:ext cx="1583702" cy="276999"/>
              </a:xfrm>
              <a:prstGeom prst="rect">
                <a:avLst/>
              </a:prstGeom>
              <a:blipFill>
                <a:blip r:embed="rId6"/>
                <a:stretch>
                  <a:fillRect l="-3475" t="-4348" r="-38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A874A10-D9F1-41DB-89FB-B8B38D6446B4}"/>
              </a:ext>
            </a:extLst>
          </p:cNvPr>
          <p:cNvSpPr txBox="1"/>
          <p:nvPr/>
        </p:nvSpPr>
        <p:spPr>
          <a:xfrm>
            <a:off x="6073298" y="5013422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5150238" y="4667308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600.25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38" y="4667308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E85A31-AFC9-4612-86BE-E719933A387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820717" y="3703355"/>
            <a:ext cx="3249171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26B4A672-5EFD-47C3-9129-6AF2AB178AE7}"/>
              </a:ext>
            </a:extLst>
          </p:cNvPr>
          <p:cNvSpPr/>
          <p:nvPr/>
        </p:nvSpPr>
        <p:spPr>
          <a:xfrm>
            <a:off x="2809037" y="2765146"/>
            <a:ext cx="1192364" cy="301790"/>
          </a:xfrm>
          <a:prstGeom prst="wedgeRectCallout">
            <a:avLst>
              <a:gd name="adj1" fmla="val 87757"/>
              <a:gd name="adj2" fmla="val 843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estimate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4302010C-D333-4759-A045-C1E92467D038}"/>
              </a:ext>
            </a:extLst>
          </p:cNvPr>
          <p:cNvSpPr/>
          <p:nvPr/>
        </p:nvSpPr>
        <p:spPr>
          <a:xfrm>
            <a:off x="6048668" y="2092628"/>
            <a:ext cx="1656885" cy="893677"/>
          </a:xfrm>
          <a:prstGeom prst="wedgeRectCallout">
            <a:avLst>
              <a:gd name="adj1" fmla="val -129837"/>
              <a:gd name="adj2" fmla="val 72038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highEnd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down to the estimate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39B2CE3-7D08-46D8-A1F9-0D3F5BEF70F7}"/>
              </a:ext>
            </a:extLst>
          </p:cNvPr>
          <p:cNvCxnSpPr>
            <a:cxnSpLocks/>
          </p:cNvCxnSpPr>
          <p:nvPr/>
        </p:nvCxnSpPr>
        <p:spPr>
          <a:xfrm flipH="1" flipV="1">
            <a:off x="6048668" y="5013423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62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4" grpId="0"/>
      <p:bldP spid="25" grpId="0"/>
      <p:bldP spid="13" grpId="0"/>
      <p:bldP spid="28" grpId="0"/>
      <p:bldP spid="33" grpId="0"/>
      <p:bldP spid="34" grpId="0"/>
      <p:bldP spid="35" grpId="0"/>
      <p:bldP spid="45" grpId="0" animBg="1"/>
      <p:bldP spid="4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2B078-275C-4AC1-AF75-D771BDD7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03" y="1893230"/>
            <a:ext cx="6171247" cy="1536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5447" y="1252151"/>
            <a:ext cx="663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is the standard CF encoding for </a:t>
            </a:r>
            <a:r>
              <a:rPr lang="en-US" sz="2000" b="1" dirty="0">
                <a:solidFill>
                  <a:srgbClr val="FF0000"/>
                </a:solidFill>
              </a:rPr>
              <a:t>3.245</a:t>
            </a:r>
            <a:r>
              <a:rPr lang="en-US" sz="2000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9925" y="4403124"/>
            <a:ext cx="558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CF is an </a:t>
            </a:r>
            <a:r>
              <a:rPr lang="en-US" sz="2400" i="1" dirty="0"/>
              <a:t>encoding</a:t>
            </a:r>
            <a:r>
              <a:rPr lang="en-US" sz="2400" dirty="0"/>
              <a:t> scheme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3.245 = [3; 4, 12, 4]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rational</a:t>
            </a:r>
            <a:r>
              <a:rPr lang="en-US" sz="2000" dirty="0"/>
              <a:t> numbers have a CF of </a:t>
            </a:r>
            <a:r>
              <a:rPr lang="en-US" sz="2000" b="1" u="sng" dirty="0"/>
              <a:t>finite</a:t>
            </a:r>
            <a:r>
              <a:rPr lang="en-US" sz="2000" dirty="0"/>
              <a:t> length!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3E388-63A2-4198-8BAF-92304233EB33}"/>
              </a:ext>
            </a:extLst>
          </p:cNvPr>
          <p:cNvSpPr/>
          <p:nvPr/>
        </p:nvSpPr>
        <p:spPr>
          <a:xfrm>
            <a:off x="6438900" y="2220861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4AA2D-7956-4945-B43B-06ED26551748}"/>
              </a:ext>
            </a:extLst>
          </p:cNvPr>
          <p:cNvSpPr/>
          <p:nvPr/>
        </p:nvSpPr>
        <p:spPr>
          <a:xfrm>
            <a:off x="1927959" y="2523203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459AAAB-8BED-45B2-9E23-0BB01D53D1C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H="1">
            <a:off x="1927959" y="2372032"/>
            <a:ext cx="5722324" cy="302342"/>
          </a:xfrm>
          <a:prstGeom prst="bentConnector5">
            <a:avLst>
              <a:gd name="adj1" fmla="val -3995"/>
              <a:gd name="adj2" fmla="val 571951"/>
              <a:gd name="adj3" fmla="val 1130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6F2496B-D107-46CF-9778-B1F3DA88CD75}"/>
              </a:ext>
            </a:extLst>
          </p:cNvPr>
          <p:cNvSpPr/>
          <p:nvPr/>
        </p:nvSpPr>
        <p:spPr>
          <a:xfrm>
            <a:off x="6436445" y="2520746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9BA092-F84B-431D-86E6-02F82D392D97}"/>
              </a:ext>
            </a:extLst>
          </p:cNvPr>
          <p:cNvSpPr/>
          <p:nvPr/>
        </p:nvSpPr>
        <p:spPr>
          <a:xfrm>
            <a:off x="1925504" y="2823088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05CBCD1-EE13-4B50-89BC-7DDF15CE7D65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H="1">
            <a:off x="1925504" y="2671917"/>
            <a:ext cx="5722324" cy="302342"/>
          </a:xfrm>
          <a:prstGeom prst="bentConnector5">
            <a:avLst>
              <a:gd name="adj1" fmla="val -3995"/>
              <a:gd name="adj2" fmla="val 571951"/>
              <a:gd name="adj3" fmla="val 1130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8183972-4256-4D02-9EBB-09E1AD786C61}"/>
              </a:ext>
            </a:extLst>
          </p:cNvPr>
          <p:cNvSpPr/>
          <p:nvPr/>
        </p:nvSpPr>
        <p:spPr>
          <a:xfrm>
            <a:off x="6819152" y="3683162"/>
            <a:ext cx="1657351" cy="811161"/>
          </a:xfrm>
          <a:prstGeom prst="wedgeRoundRectCallout">
            <a:avLst>
              <a:gd name="adj1" fmla="val -99587"/>
              <a:gd name="adj2" fmla="val -83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stop when this difference is zero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9B44D-3CFF-476C-B4EA-F689F1DE87C8}"/>
              </a:ext>
            </a:extLst>
          </p:cNvPr>
          <p:cNvSpPr/>
          <p:nvPr/>
        </p:nvSpPr>
        <p:spPr>
          <a:xfrm>
            <a:off x="3937819" y="2220861"/>
            <a:ext cx="383458" cy="1208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B0D04-8B7E-4FCE-A304-340DDEC70950}"/>
              </a:ext>
            </a:extLst>
          </p:cNvPr>
          <p:cNvSpPr/>
          <p:nvPr/>
        </p:nvSpPr>
        <p:spPr>
          <a:xfrm>
            <a:off x="5266078" y="5132439"/>
            <a:ext cx="589935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6DC3FBA-40B0-4908-8DD3-65B546B4C6EC}"/>
              </a:ext>
            </a:extLst>
          </p:cNvPr>
          <p:cNvCxnSpPr>
            <a:cxnSpLocks/>
            <a:stCxn id="22" idx="2"/>
            <a:endCxn id="23" idx="3"/>
          </p:cNvCxnSpPr>
          <p:nvPr/>
        </p:nvCxnSpPr>
        <p:spPr>
          <a:xfrm rot="16200000" flipH="1">
            <a:off x="4052570" y="3505977"/>
            <a:ext cx="1880420" cy="1726465"/>
          </a:xfrm>
          <a:prstGeom prst="bentConnector4">
            <a:avLst>
              <a:gd name="adj1" fmla="val 45294"/>
              <a:gd name="adj2" fmla="val 12861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6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2" grpId="1" animBg="1"/>
      <p:bldP spid="13" grpId="0" animBg="1"/>
      <p:bldP spid="13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5447" y="1252151"/>
            <a:ext cx="663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is the standard CF encoding for </a:t>
            </a:r>
            <a:r>
              <a:rPr lang="en-US" sz="2000" b="1" dirty="0">
                <a:solidFill>
                  <a:srgbClr val="FF0000"/>
                </a:solidFill>
              </a:rPr>
              <a:t>0.825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(= </a:t>
            </a:r>
            <a:r>
              <a:rPr lang="en-US" sz="2000" b="1" dirty="0"/>
              <a:t>33/40</a:t>
            </a:r>
            <a:r>
              <a:rPr lang="en-US" sz="2000" dirty="0"/>
              <a:t>)?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9925" y="4403124"/>
            <a:ext cx="558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CF is an </a:t>
            </a:r>
            <a:r>
              <a:rPr lang="en-US" sz="2400" i="1" dirty="0"/>
              <a:t>encoding</a:t>
            </a:r>
            <a:r>
              <a:rPr lang="en-US" sz="2400" dirty="0"/>
              <a:t> scheme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0.825 = [0; 1, 4, 1, 2, 2]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rational</a:t>
            </a:r>
            <a:r>
              <a:rPr lang="en-US" sz="2000" dirty="0"/>
              <a:t> numbers have a CF of </a:t>
            </a:r>
            <a:r>
              <a:rPr lang="en-US" sz="2000" b="1" u="sng" dirty="0"/>
              <a:t>finite</a:t>
            </a:r>
            <a:r>
              <a:rPr lang="en-US" sz="2000" dirty="0"/>
              <a:t> length!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C1C26-A145-4AEA-95F2-73806FB0B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79" y="1908895"/>
            <a:ext cx="6224842" cy="2157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C24BC6-13F0-4ADB-BDFD-F3113DCC8AB9}"/>
              </a:ext>
            </a:extLst>
          </p:cNvPr>
          <p:cNvSpPr/>
          <p:nvPr/>
        </p:nvSpPr>
        <p:spPr>
          <a:xfrm>
            <a:off x="3937819" y="2220860"/>
            <a:ext cx="383458" cy="1845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1E0FF-BCEB-4C81-BBA7-265B96C84923}"/>
              </a:ext>
            </a:extLst>
          </p:cNvPr>
          <p:cNvSpPr/>
          <p:nvPr/>
        </p:nvSpPr>
        <p:spPr>
          <a:xfrm>
            <a:off x="5266078" y="5132439"/>
            <a:ext cx="589935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31740A4-FD26-4C57-873B-D7B2D2DA7B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16200000" flipH="1">
            <a:off x="4371310" y="3824716"/>
            <a:ext cx="1242941" cy="1726465"/>
          </a:xfrm>
          <a:prstGeom prst="bentConnector4">
            <a:avLst>
              <a:gd name="adj1" fmla="val 16776"/>
              <a:gd name="adj2" fmla="val 13630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1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171A6-E50C-419D-B200-9018F865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44" y="2231874"/>
            <a:ext cx="7368113" cy="25317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9373" y="1252151"/>
            <a:ext cx="5585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How do we expand (decode) a standard CF?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[0; 1, 4, 1, 2, 2] = ??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779373" y="5095102"/>
            <a:ext cx="55852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row gives a better and better</a:t>
            </a:r>
          </a:p>
          <a:p>
            <a:pPr algn="ctr"/>
            <a:r>
              <a:rPr lang="en-US" sz="2000" dirty="0"/>
              <a:t>approximation </a:t>
            </a:r>
            <a:r>
              <a:rPr lang="en-US" sz="2000" b="1" dirty="0"/>
              <a:t>(h / k)</a:t>
            </a:r>
            <a:r>
              <a:rPr lang="en-US" sz="2000" dirty="0"/>
              <a:t> to the original number </a:t>
            </a:r>
            <a:r>
              <a:rPr lang="en-US" sz="2000" b="1" dirty="0"/>
              <a:t>x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[0; 1, 4, 1, 2, 2] = 0.825 </a:t>
            </a:r>
            <a:r>
              <a:rPr lang="en-US" sz="2000" dirty="0"/>
              <a:t>(= </a:t>
            </a:r>
            <a:r>
              <a:rPr lang="en-US" sz="2000" b="1" dirty="0"/>
              <a:t>33/40</a:t>
            </a:r>
            <a:r>
              <a:rPr lang="en-US" sz="2000" dirty="0"/>
              <a:t>)</a:t>
            </a:r>
          </a:p>
          <a:p>
            <a:pPr algn="ctr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cxnSp>
        <p:nvCxnSpPr>
          <p:cNvPr id="7" name="Connector: Elbow 6"/>
          <p:cNvCxnSpPr>
            <a:cxnSpLocks/>
            <a:stCxn id="11" idx="2"/>
            <a:endCxn id="15" idx="0"/>
          </p:cNvCxnSpPr>
          <p:nvPr/>
        </p:nvCxnSpPr>
        <p:spPr>
          <a:xfrm rot="5400000">
            <a:off x="2838166" y="1584856"/>
            <a:ext cx="1166005" cy="1813130"/>
          </a:xfrm>
          <a:prstGeom prst="bentConnector3">
            <a:avLst>
              <a:gd name="adj1" fmla="val 1711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0C685B-DAB9-4C70-BB39-74BA7D506264}"/>
              </a:ext>
            </a:extLst>
          </p:cNvPr>
          <p:cNvSpPr/>
          <p:nvPr/>
        </p:nvSpPr>
        <p:spPr>
          <a:xfrm>
            <a:off x="2374493" y="3074424"/>
            <a:ext cx="280219" cy="1689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16B1D-35B3-4E48-99FB-FCBE30E6F582}"/>
                  </a:ext>
                </a:extLst>
              </p:cNvPr>
              <p:cNvSpPr txBox="1"/>
              <p:nvPr/>
            </p:nvSpPr>
            <p:spPr>
              <a:xfrm>
                <a:off x="6850273" y="1431507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16B1D-35B3-4E48-99FB-FCBE30E6F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273" y="1431507"/>
                <a:ext cx="1412759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73F85D2-8BBB-4F66-83EB-A4B99312246A}"/>
              </a:ext>
            </a:extLst>
          </p:cNvPr>
          <p:cNvSpPr/>
          <p:nvPr/>
        </p:nvSpPr>
        <p:spPr>
          <a:xfrm>
            <a:off x="7975837" y="4505495"/>
            <a:ext cx="280219" cy="257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ACE67BF-2AFA-4415-AF4F-72F2B49D5FD6}"/>
              </a:ext>
            </a:extLst>
          </p:cNvPr>
          <p:cNvCxnSpPr>
            <a:cxnSpLocks/>
            <a:stCxn id="18" idx="3"/>
            <a:endCxn id="19" idx="3"/>
          </p:cNvCxnSpPr>
          <p:nvPr/>
        </p:nvCxnSpPr>
        <p:spPr>
          <a:xfrm flipH="1">
            <a:off x="8256056" y="1742682"/>
            <a:ext cx="6976" cy="2891793"/>
          </a:xfrm>
          <a:prstGeom prst="bentConnector3">
            <a:avLst>
              <a:gd name="adj1" fmla="val -327695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6A320B-6470-47EC-B32C-16F97210245F}"/>
              </a:ext>
            </a:extLst>
          </p:cNvPr>
          <p:cNvSpPr/>
          <p:nvPr/>
        </p:nvSpPr>
        <p:spPr>
          <a:xfrm>
            <a:off x="3486156" y="1548582"/>
            <a:ext cx="1683154" cy="359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2D0086-2BEA-4FC3-AFE0-4CF6DD2639F0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2D0086-2BEA-4FC3-AFE0-4CF6DD263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5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4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35277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414213562373095048801688724209698078569671875376948073176679737990732478462107038850387534327641572735013846230912297024924836055850737212644121497099935831413222665927505592755799950501152782060571470109559971605970274534596862014728517418640889198609552329230484308714321450839762603627995251407989687253396546331808829640620615258352395054745750287759961729835575220337531857011354374603408498847160386899970699004815030544027790316454247823068492936918621580578463111596668713013015618568987237235288509264861249497715421833420428568606014682472077143585487415565706967765372022648544701585880162075847492265722600208558446652145839889394437092659180031138824646815708263010059485870400318648034219489727829064104507263688131373985525611732204024509122770022694112757362728049573810896750401836986836845072579936472906076299694138047565482372899718032680247442062926912485905218100445984215059112024944134172853147810580360337107730918286931471017111168391658172688941975871658215212822951848847208969463386289156288276595263514054226765323969461751129160240871551013515045538128756005263146801712740265396947024030051749531886292563138518816347800156936917688185237868405228783762938921430065586956868596459515550164472450983689603688732311438941557665104088391429233811320605243362948531704991577175622854974143899918802176243096520656421182731672625753959471725593463723863226148274262220867115583959992652117625269891754098815934864008345708518147223181420407042650905653233339843645786579679651926729239987536661721598257886026336361782749599421940377775368142621773879919455139723127406689832998989538672882285637869774966251996658352577619893932284534473569479496295216889148549253890475582883452609652409654288939453864662574492755638196441031697983306185201937938494005715633372054806854057586799967012137223947582142630658513221740883238294728761739364746783743196000159218880734785761725221186749042497736692920731109636972160893370866115673458533483329525467585164471075784860246360083444911481858765555428645512331421992631133251797060843655970435285641008791850076036100915946567067688360557174007675690509613671940132493560524018599910506210816359772643138060546701029356997104242510578174953105725593498445112692278034491350663756874776028316282960553242242695753452902883876844642917328277088831808702533985233812274999081237189254072647536785030482159180188616710897286922920119759988070381854333253646021108229927929307287178079988809917674177410898306080032631181642798823117154363869661702999934161614878686018045505553986913115186010386375325004558186044804075024119518430567453368361367459737442398855328517930896037389891517319587413442881784212502191695187559344438739618931454999990610758704909026088351763622474975785885836803745793115733980209998662218694992259591327642361941059210032802614987456659968887406795616739185957288864247346358588686449682238600698335264279905628316561391394255764906206518602164726303336297507569787060660685649816009271870929215313236828135698893709741650447459096053747279652447709409924123871061447054398674364733847745481910087288622214958952959118789214917983398108378827815306556231581036064867587303601450227320882935134138722768417667843690529428698490838455744579409598626074249954916802853077398938296036213353987532050919989360751390644449576845699347127636450716327915470159773354863893942325727754003826027478567417258095141630715959784981800944356037939098559016827215403458158152100493666295344882710729239660232163823826661262683050257278116945103537937156882336593229782319298606467978986409208560955814261436363100461559433255047449397593399912541953230093217530447653396470662761166175351875464620967634558738616488019884849747926404506544489691004079421181692579685756378488149898641685499491635761448404702103398921534237703723335311564594438970365316672194904935188290580630740134686264167247011065346349391640714628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2621" b="-24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182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CE4458-48D5-442B-8887-39C05C7A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1" y="1625907"/>
            <a:ext cx="6496338" cy="2251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1134" y="995517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134" y="995517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19649" y="4007707"/>
                <a:ext cx="5704703" cy="2590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[1; {2}]</a:t>
                </a:r>
              </a:p>
              <a:p>
                <a:pPr algn="ctr"/>
                <a:r>
                  <a:rPr lang="en-US" sz="2000" dirty="0"/>
                  <a:t>Numbers within {} are repeated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400" b="1" dirty="0"/>
                  <a:t>All </a:t>
                </a:r>
                <a:r>
                  <a:rPr lang="en-US" sz="2400" b="1">
                    <a:solidFill>
                      <a:srgbClr val="0070C0"/>
                    </a:solidFill>
                  </a:rPr>
                  <a:t>quadratic surds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/>
                  <a:t>yield an infinite CF</a:t>
                </a:r>
              </a:p>
              <a:p>
                <a:pPr algn="ctr"/>
                <a:r>
                  <a:rPr lang="en-US" sz="2400" b="1" dirty="0"/>
                  <a:t>with a repeated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sequence</a:t>
                </a:r>
                <a:r>
                  <a:rPr lang="en-US" sz="2400" b="1" dirty="0"/>
                  <a:t> of </a:t>
                </a:r>
                <a:r>
                  <a:rPr lang="en-US" sz="2400" b="1" u="sng" dirty="0"/>
                  <a:t>finite</a:t>
                </a:r>
                <a:r>
                  <a:rPr lang="en-US" sz="2400" b="1" dirty="0"/>
                  <a:t> length!</a:t>
                </a:r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en-US" sz="2400" b="1" dirty="0">
                    <a:solidFill>
                      <a:srgbClr val="00B050"/>
                    </a:solidFill>
                  </a:rPr>
                  <a:t>There is simple order behind the chaos!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649" y="4007707"/>
                <a:ext cx="5704703" cy="2590517"/>
              </a:xfrm>
              <a:prstGeom prst="rect">
                <a:avLst/>
              </a:prstGeom>
              <a:blipFill>
                <a:blip r:embed="rId4"/>
                <a:stretch>
                  <a:fillRect t="-471" b="-4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</p:spTree>
    <p:extLst>
      <p:ext uri="{BB962C8B-B14F-4D97-AF65-F5344CB8AC3E}">
        <p14:creationId xmlns:p14="http://schemas.microsoft.com/office/powerpoint/2010/main" val="374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C3D2BA-D3BA-4C11-923A-75F31524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13" y="1509005"/>
            <a:ext cx="8028575" cy="4266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9372" y="995517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fraction best approximates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2" y="995517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6768" y="5858498"/>
                <a:ext cx="3492843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/>
                  <a:t> ≈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8,119 / 5,741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768" y="5858498"/>
                <a:ext cx="3492843" cy="497637"/>
              </a:xfrm>
              <a:prstGeom prst="rect">
                <a:avLst/>
              </a:prstGeom>
              <a:blipFill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428CD-6012-4747-90DD-51747D1AB283}"/>
                  </a:ext>
                </a:extLst>
              </p:cNvPr>
              <p:cNvSpPr txBox="1"/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428CD-6012-4747-90DD-51747D1AB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D004A-34C6-4BBC-8227-94C0BB9A7B90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D004A-34C6-4BBC-8227-94C0BB9A7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7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25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1113" y="995517"/>
                <a:ext cx="5741773" cy="42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3" y="995517"/>
                <a:ext cx="5741773" cy="429092"/>
              </a:xfrm>
              <a:prstGeom prst="rect">
                <a:avLst/>
              </a:prstGeom>
              <a:blipFill>
                <a:blip r:embed="rId2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894172"/>
                <a:ext cx="5585255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𝟏𝟏𝟑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[10; {1,1,1,2,2,1,1,1,20}]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894172"/>
                <a:ext cx="5585255" cy="497637"/>
              </a:xfrm>
              <a:prstGeom prst="rect">
                <a:avLst/>
              </a:prstGeom>
              <a:blipFill rotWithShape="0"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829C3-99BB-47BB-A077-62992F2D4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973" y="1507668"/>
            <a:ext cx="4438052" cy="43548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2591D7-FD11-40B4-829A-CF907B43333A}"/>
              </a:ext>
            </a:extLst>
          </p:cNvPr>
          <p:cNvSpPr/>
          <p:nvPr/>
        </p:nvSpPr>
        <p:spPr>
          <a:xfrm>
            <a:off x="3554361" y="1954161"/>
            <a:ext cx="833284" cy="194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CE5F8F-8E8A-4710-A208-196F40D674C8}"/>
              </a:ext>
            </a:extLst>
          </p:cNvPr>
          <p:cNvSpPr/>
          <p:nvPr/>
        </p:nvSpPr>
        <p:spPr>
          <a:xfrm>
            <a:off x="3554361" y="3905866"/>
            <a:ext cx="833284" cy="194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E1A254F5-7615-4323-95D3-2D6BA4399C95}"/>
              </a:ext>
            </a:extLst>
          </p:cNvPr>
          <p:cNvSpPr/>
          <p:nvPr/>
        </p:nvSpPr>
        <p:spPr>
          <a:xfrm>
            <a:off x="7088443" y="5560141"/>
            <a:ext cx="1155905" cy="302342"/>
          </a:xfrm>
          <a:prstGeom prst="borderCallout2">
            <a:avLst>
              <a:gd name="adj1" fmla="val 118750"/>
              <a:gd name="adj2" fmla="val 32345"/>
              <a:gd name="adj3" fmla="val 204116"/>
              <a:gd name="adj4" fmla="val 7634"/>
              <a:gd name="adj5" fmla="val 207421"/>
              <a:gd name="adj6" fmla="val -39508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Period = 9</a:t>
            </a:r>
          </a:p>
        </p:txBody>
      </p:sp>
    </p:spTree>
    <p:extLst>
      <p:ext uri="{BB962C8B-B14F-4D97-AF65-F5344CB8AC3E}">
        <p14:creationId xmlns:p14="http://schemas.microsoft.com/office/powerpoint/2010/main" val="381352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B5EAFB-96FD-5F83-6B87-4AEFA75F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61" y="1288065"/>
            <a:ext cx="7142077" cy="3613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E1A254F5-7615-4323-95D3-2D6BA4399C95}"/>
              </a:ext>
            </a:extLst>
          </p:cNvPr>
          <p:cNvSpPr/>
          <p:nvPr/>
        </p:nvSpPr>
        <p:spPr>
          <a:xfrm>
            <a:off x="3340902" y="5043162"/>
            <a:ext cx="1155905" cy="302342"/>
          </a:xfrm>
          <a:prstGeom prst="borderCallout2">
            <a:avLst>
              <a:gd name="adj1" fmla="val -10158"/>
              <a:gd name="adj2" fmla="val 27806"/>
              <a:gd name="adj3" fmla="val -120634"/>
              <a:gd name="adj4" fmla="val -5335"/>
              <a:gd name="adj5" fmla="val -119808"/>
              <a:gd name="adj6" fmla="val -37563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Period = 9</a:t>
            </a:r>
          </a:p>
        </p:txBody>
      </p:sp>
    </p:spTree>
    <p:extLst>
      <p:ext uri="{BB962C8B-B14F-4D97-AF65-F5344CB8AC3E}">
        <p14:creationId xmlns:p14="http://schemas.microsoft.com/office/powerpoint/2010/main" val="301539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25502-4C6E-4E0A-9266-D8BE8C887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15" y="1610854"/>
            <a:ext cx="6161770" cy="3968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9372" y="983546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fraction best approximates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2" y="983546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6768" y="5659395"/>
                <a:ext cx="3492843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400" dirty="0"/>
                  <a:t> ≈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131,952 / 12,413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768" y="5659395"/>
                <a:ext cx="3492843" cy="497637"/>
              </a:xfrm>
              <a:prstGeom prst="rect">
                <a:avLst/>
              </a:prstGeom>
              <a:blipFill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E7DB-03B5-42BD-A5E2-E5214AE3750E}"/>
                  </a:ext>
                </a:extLst>
              </p:cNvPr>
              <p:cNvSpPr txBox="1"/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E7DB-03B5-42BD-A5E2-E5214AE3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0784A2-CD48-4358-8D4A-A695E6C0FD99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0784A2-CD48-4358-8D4A-A695E6C0F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6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26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829258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2.718281828459045235360287471352662497757247093699959574966967627724076630353547594571382178525166427427466391932003059921817413596629043572900334295260595630738132328627943490763233829880753195251019011573834187930702154089149934884167509244761460668082264800168477411853742345442437107539077744992069551702761838606261331384583000752044933826560297606737113200709328709127443747047230696977209310141692836819025515108657463772111252389784425056953696770785449969967946864454905987931636889230098793127736178215424999229576351482208269895193668033182528869398496465105820939239829488793320362509443117301238197068416140397019837679320683282376464804295311802328782509819455815301756717361332069811250996181881593041690351598888519345807273866738589422879228499892086805825749279610484198444363463244968487560233624827041978623209002160990235304369941849146314093431738143640546253152096183690888707016768396424378140592714563549061303107208510383750510115747704171898610687396965521267154688957035035402123407849819334321068170121005627880235193033224745015853904730419957777093503660416997329725088687696640355570716226844716256079882651787134195124665201030592123667719432527867539855894489697096409754591856956380236370162112047742722836489613422516445078182442352948636372141740238893441247963574370263755294448337998016125492278509257782562092622648326277933386566481627725164019105900491644998289315056604725802778631864155195653244258698294695930801915298721172556347546396447910145904090586298496791287406870504895858671747985466775757320568128845920541334053922000113786300945560688166740016984205580403363795376452030402432256613527836951177883863874439662532249850654995886234281899707733276171783928034946501434558897071942586398772754710962953741521115136835062752602326484728703920764310059584116612054529703023647254929666938115137322753645098889031360205724817658511806303644281231496550704751025446501172721155519486685080036853228183152196003735625279449515828418829478761085263981395599006737648292244375287184624578036192981971399147564488262603903381441823262515097482798777996437308997038886778227138360577297882412561190717663946507063304527954661855096666185664709711344474016070462621568071748187784437143698821855967095910259686200235371858874856965220005031173439207321139080329363447972735595527734907178379342163701205005451326383544000186323991490705479778056697853358048966906295119432473099587655236812859041383241160722602998330535370876138939639177957454016137223618789365260538155841587186925538606164779834025435128439612946035291332594279490433729908573158029095863138268329147711639633709240031689458636060645845925126994655724839186564209752685082307544254599376917041977780085362730941710163434907696423722294352366125572508814779223151974778060569672538017180776360346245927877846585065605078084421152969752189087401966090665180351650179250461950136658543663271254963990854914420001457476081930221206602433009641270489439039717719518069908699860663658323227870937650226014929101151717763594460202324930028040186772391028809786660565118326004368850881715723866984224220102495055188169480322100251542649463981287367765892768816359831247788652014117411091360116499507662907794364600585194199856016264790761532103872755712699251827568798930276176114616254935649590379804583818232336861201624373656984670378585330527583333793990752166069238053369887956513728559388349989470741618155012539706464817194670834819721448889879067650379590366967249499254527903372963616265897603949857674139735944102374432970935547798262961459144293645142861715858733974679189757121195618738578364475844842355558105002561149239151889309946342841393608038309166281881150371528496705974162562823609216807515017772538740256425347087908913729172282861151591568372524163077225440633787593105982676094420326192428531701878177296023541306067213604600038966109364709514141718577701418060644363681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1" dirty="0">
                <a:solidFill>
                  <a:srgbClr val="FF0000"/>
                </a:solidFill>
                <a:latin typeface="+mn-lt"/>
              </a:rPr>
              <a:t>e</a:t>
            </a:r>
            <a:r>
              <a:rPr lang="en-US" sz="3200" dirty="0">
                <a:latin typeface="+mn-lt"/>
              </a:rPr>
              <a:t> to 3,600 digits </a:t>
            </a:r>
          </a:p>
        </p:txBody>
      </p:sp>
    </p:spTree>
    <p:extLst>
      <p:ext uri="{BB962C8B-B14F-4D97-AF65-F5344CB8AC3E}">
        <p14:creationId xmlns:p14="http://schemas.microsoft.com/office/powerpoint/2010/main" val="1797000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4593949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4249530" y="348203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4097793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1634731" y="2094060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31" y="2094060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2267712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2721253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2448779" y="4206748"/>
                <a:ext cx="19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12.25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=150.0625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779" y="4206748"/>
                <a:ext cx="1968424" cy="276999"/>
              </a:xfrm>
              <a:prstGeom prst="rect">
                <a:avLst/>
              </a:prstGeom>
              <a:blipFill>
                <a:blip r:embed="rId6"/>
                <a:stretch>
                  <a:fillRect l="-2477" t="-4348" r="-27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3411046" y="4657035"/>
                <a:ext cx="1556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150.0625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046" y="4657035"/>
                <a:ext cx="1556516" cy="276999"/>
              </a:xfrm>
              <a:prstGeom prst="rect">
                <a:avLst/>
              </a:prstGeom>
              <a:blipFill>
                <a:blip r:embed="rId7"/>
                <a:stretch>
                  <a:fillRect l="-3529" r="-313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B6C47-F9B9-4852-B73E-18BFEB688456}"/>
              </a:ext>
            </a:extLst>
          </p:cNvPr>
          <p:cNvCxnSpPr>
            <a:cxnSpLocks/>
          </p:cNvCxnSpPr>
          <p:nvPr/>
        </p:nvCxnSpPr>
        <p:spPr>
          <a:xfrm>
            <a:off x="3013862" y="3666701"/>
            <a:ext cx="1358113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F46FA97-7430-4A00-A62A-E8E8669A323C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124C5C-E058-4670-AEAC-E38BF3B96AD6}"/>
              </a:ext>
            </a:extLst>
          </p:cNvPr>
          <p:cNvSpPr txBox="1"/>
          <p:nvPr/>
        </p:nvSpPr>
        <p:spPr>
          <a:xfrm>
            <a:off x="4572000" y="4979813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8CF846-2F0E-45BE-B595-64585A710FA8}"/>
              </a:ext>
            </a:extLst>
          </p:cNvPr>
          <p:cNvCxnSpPr>
            <a:cxnSpLocks/>
          </p:cNvCxnSpPr>
          <p:nvPr/>
        </p:nvCxnSpPr>
        <p:spPr>
          <a:xfrm flipH="1" flipV="1">
            <a:off x="4547370" y="4979814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/>
      <p:bldP spid="33" grpId="0"/>
      <p:bldP spid="35" grpId="0"/>
      <p:bldP spid="3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154E09-A233-4575-921F-24426E3A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002" y="1007683"/>
            <a:ext cx="4555997" cy="447054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  <a:stCxn id="2" idx="2"/>
          </p:cNvCxnSpPr>
          <p:nvPr/>
        </p:nvCxnSpPr>
        <p:spPr>
          <a:xfrm>
            <a:off x="3004362" y="4830611"/>
            <a:ext cx="1310699" cy="881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 for </a:t>
            </a:r>
            <a:r>
              <a:rPr lang="en-US" sz="3200" b="1" i="1" dirty="0">
                <a:solidFill>
                  <a:srgbClr val="FF0000"/>
                </a:solidFill>
                <a:latin typeface="+mn-lt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C00581-3003-4E8D-87EE-41A4BFBF9E78}"/>
              </a:ext>
            </a:extLst>
          </p:cNvPr>
          <p:cNvSpPr/>
          <p:nvPr/>
        </p:nvSpPr>
        <p:spPr>
          <a:xfrm>
            <a:off x="3521021" y="1454765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84AA9-8109-4EBB-8996-A3089EBA0C73}"/>
              </a:ext>
            </a:extLst>
          </p:cNvPr>
          <p:cNvSpPr/>
          <p:nvPr/>
        </p:nvSpPr>
        <p:spPr>
          <a:xfrm>
            <a:off x="3521021" y="2128274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C08915-3B03-428C-A854-C24E974C9B05}"/>
              </a:ext>
            </a:extLst>
          </p:cNvPr>
          <p:cNvSpPr/>
          <p:nvPr/>
        </p:nvSpPr>
        <p:spPr>
          <a:xfrm>
            <a:off x="3521021" y="2788458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C8AA56-590C-48AD-B10F-69011942F319}"/>
              </a:ext>
            </a:extLst>
          </p:cNvPr>
          <p:cNvSpPr/>
          <p:nvPr/>
        </p:nvSpPr>
        <p:spPr>
          <a:xfrm>
            <a:off x="3521020" y="3461967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66062" y="3907281"/>
            <a:ext cx="3276600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</a:t>
            </a:r>
            <a:r>
              <a:rPr lang="en-US" b="1" dirty="0">
                <a:solidFill>
                  <a:srgbClr val="0070C0"/>
                </a:solidFill>
              </a:rPr>
              <a:t>transcendental numbers </a:t>
            </a:r>
            <a:r>
              <a:rPr lang="en-US" b="1" dirty="0"/>
              <a:t>yield an infinite CF with a repeated </a:t>
            </a:r>
            <a:r>
              <a:rPr lang="en-US" b="1" i="1" dirty="0">
                <a:solidFill>
                  <a:srgbClr val="FF0000"/>
                </a:solidFill>
              </a:rPr>
              <a:t>pattern</a:t>
            </a:r>
            <a:r>
              <a:rPr lang="en-US" b="1" i="1" dirty="0"/>
              <a:t> </a:t>
            </a:r>
            <a:r>
              <a:rPr lang="en-US" b="1" dirty="0"/>
              <a:t>of finite length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669663"/>
                <a:ext cx="5585255" cy="83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[2; {1,2n,1}] for n &gt; 0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[7;2,{1,1,3n,12n+6,3n+2}] for n &gt; 0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669663"/>
                <a:ext cx="5585255" cy="839332"/>
              </a:xfrm>
              <a:prstGeom prst="rect">
                <a:avLst/>
              </a:prstGeom>
              <a:blipFill>
                <a:blip r:embed="rId3"/>
                <a:stretch>
                  <a:fillRect t="-5797" b="-159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CDDC07-6605-E728-ADD9-DB13746656D8}"/>
                  </a:ext>
                </a:extLst>
              </p:cNvPr>
              <p:cNvSpPr txBox="1"/>
              <p:nvPr/>
            </p:nvSpPr>
            <p:spPr>
              <a:xfrm>
                <a:off x="2158002" y="1691676"/>
                <a:ext cx="4827995" cy="122302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[1;1,{1,1,4n+1}] for n &gt; 0</a:t>
                </a:r>
              </a:p>
              <a:p>
                <a:pPr algn="ctr"/>
                <a14:m>
                  <m:oMath xmlns:m="http://schemas.openxmlformats.org/officeDocument/2006/math">
                    <m:rad>
                      <m:radPr>
                        <m:ctrl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g>
                      <m:e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</m:rad>
                    <m:r>
                      <a:rPr lang="en-US" sz="24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[1;2,{1,1,6n+2}] for n &gt; 0</a:t>
                </a:r>
              </a:p>
              <a:p>
                <a:pPr algn="ctr"/>
                <a14:m>
                  <m:oMath xmlns:m="http://schemas.openxmlformats.org/officeDocument/2006/math">
                    <m:rad>
                      <m:ra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deg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</m:rad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>
                    <a:solidFill>
                      <a:srgbClr val="7030A0"/>
                    </a:solidFill>
                  </a:rPr>
                  <a:t> [1;r-1,{1,1,r(2n+1)-1}] for n &gt; 0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CDDC07-6605-E728-ADD9-DB1374665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002" y="1691676"/>
                <a:ext cx="4827995" cy="12230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62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2" grpId="0" animBg="1"/>
      <p:bldP spid="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Golden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" y="2228943"/>
            <a:ext cx="2749010" cy="1588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247" t="-1667" r="-11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170" r="-317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58" y="365126"/>
            <a:ext cx="2350164" cy="1521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100" y="365126"/>
            <a:ext cx="1902163" cy="15217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1EEB56-1E06-2BA0-7E6E-73DB0CD32F40}"/>
              </a:ext>
            </a:extLst>
          </p:cNvPr>
          <p:cNvSpPr txBox="1"/>
          <p:nvPr/>
        </p:nvSpPr>
        <p:spPr>
          <a:xfrm>
            <a:off x="2777085" y="3996784"/>
            <a:ext cx="119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lowercase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phi</a:t>
            </a:r>
          </a:p>
        </p:txBody>
      </p:sp>
    </p:spTree>
    <p:extLst>
      <p:ext uri="{BB962C8B-B14F-4D97-AF65-F5344CB8AC3E}">
        <p14:creationId xmlns:p14="http://schemas.microsoft.com/office/powerpoint/2010/main" val="1174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5" grpId="0"/>
      <p:bldP spid="16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23" y="1611618"/>
            <a:ext cx="6586954" cy="37909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17" y="1958980"/>
            <a:ext cx="7708966" cy="3443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28" y="2956268"/>
            <a:ext cx="5066346" cy="3227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1242" y="1501140"/>
            <a:ext cx="3700975" cy="45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6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50" y="1499610"/>
            <a:ext cx="4155299" cy="3453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920" y="1499610"/>
            <a:ext cx="4013330" cy="33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775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332" y="1490787"/>
            <a:ext cx="6863335" cy="487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261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48720"/>
            <a:ext cx="7216346" cy="53245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618033988749894848204586834365638117720309179805762862135448622705260462818902449707207204189391137484754088075386891752126633862223536931793180060766726354433389086595939582905638322661319928290267880675208766892501711696207032221043216269548626296313614438149758701220340805887954454749246185695364864449241044320771344947049565846788509874339442212544877066478091588460749988712400765217057517978834166256249407589069704000281210427621771117778053153171410117046665991466979873176135600670874807101317952368942752194843530567830022878569978297783478458782289110976250030269615617002504643382437764861028383126833037242926752631165339247316711121158818638513316203840052221657912866752946549068113171599343235973494985090409476213222981017261070596116456299098162905552085247903524060201727997471753427775927786256194320827505131218156285512224809394712341451702237358057727861600868838295230459264787801788992199027077690389532196819861514378031499741106926088674296226757560523172777520353613936210767389376455606060592165894667595519004005559089502295309423124823552122124154440064703405657347976639723949499465845788730396230903750339938562102423690251386804145779956981224457471780341731264532204163972321340444494873023154176768937521030687378803441700939544096279558986787232095124268935573097045095956844017555198819218020640529055189349475926007348522821010881946445442223188913192946896220023014437702699230078030852611807545192887705021096842493627135925187607778846658361502389134933331223105339232136243192637289106705033992822652635562090297986424727597725655086154875435748264718141451270006023890162077732244994353088999095016803281121943204819643876758633147985719113978153978074761507722117508269458639320456520989698555678141069683728840587461033781054443909436835835813811311689938555769754841491445341509129540700501947754861630754226417293946803673198058618339183285991303960720144559504497792120761247856459161608370594987860069701894098864007644361709334172709191433650137157660114803814306262380514321173481510055901345610118007905063814215270930858809287570345050780814545881990633612982798141174533927312080928972792221329806429468782427487401745055406778757083237310975915117762978443284747908176518097787268416117632503861211291436834376702350371116330725869883258710336322238109809012110198991768414917512331340152733843837234500934786049792945991582201258104598230925528721241370436149102054718554961180876426576511060545881475604431784798584539731286301625448761148520217064404111660766950597757832570395110878230827106478939021115691039276838453863333215658296597731034360323225457436372041244064088826737584339536795931232213437320995749889469956564736007295999839128810319742631251797141432012311279551894778172691415891177991956481255800184550656329528598591000908621802977563789259991649946428193022293552346674759326951654214021091363018194722707890122087287361707348649998156255472811373479871656952748900814438405327483781378246691744422963491470815700735254570708977267546934382261954686153312095335792380146092735102101191902183606750973089575289577468142295433943854931553396303807291691758461014609950550648036793041472365720398600735507609023173125016132048435836481770484818109916024425232716721901893345963786087875287017393593030133590112371023917126590470263494028307668767436386513271062803231740693173344823435645318505813531085497333507599667787124490583636754132890862406324563953572125242611702780286560432349428373017255744058372782679960317393640132876277012436798311446436947670531272492410471670013824783128656506493434180390041017805339505877245866557552293915823970841772983372823115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9417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955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std_cf.py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9F041-CF27-F83E-9E90-A87316EE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82" y="1683465"/>
            <a:ext cx="3656775" cy="28300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A349EB-C258-FED1-051B-D79D5C069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143" y="1681907"/>
            <a:ext cx="3656775" cy="446111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2AE6F-3F2D-1775-4DE1-35A2C5115C98}"/>
              </a:ext>
            </a:extLst>
          </p:cNvPr>
          <p:cNvGrpSpPr/>
          <p:nvPr/>
        </p:nvGrpSpPr>
        <p:grpSpPr>
          <a:xfrm>
            <a:off x="1847063" y="296671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59C671-6CA6-468C-7B42-FD1CB131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EC087-171F-314E-F4B9-53C9B262BE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95CC52-6C78-3B65-3B60-3895B954E86A}"/>
              </a:ext>
            </a:extLst>
          </p:cNvPr>
          <p:cNvGrpSpPr/>
          <p:nvPr/>
        </p:nvGrpSpPr>
        <p:grpSpPr>
          <a:xfrm>
            <a:off x="2360238" y="316789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C1C5FF-F466-2FDB-4528-A9481C43B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075E0-83AD-0D92-06A0-E31CFB3F7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D8FEB5-BC14-812E-9A08-06C3C8D1F38D}"/>
              </a:ext>
            </a:extLst>
          </p:cNvPr>
          <p:cNvGrpSpPr/>
          <p:nvPr/>
        </p:nvGrpSpPr>
        <p:grpSpPr>
          <a:xfrm>
            <a:off x="2076518" y="173490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52B18E-1907-C9A2-1C6D-6C4027C05A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4C01A7-3910-FF3B-AB54-A60E6414C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397F63-264A-5A1D-FED7-7256E025DBC2}"/>
              </a:ext>
            </a:extLst>
          </p:cNvPr>
          <p:cNvGrpSpPr/>
          <p:nvPr/>
        </p:nvGrpSpPr>
        <p:grpSpPr>
          <a:xfrm>
            <a:off x="2611789" y="194933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6737DA-BA27-FC4C-76F8-4F5CA2957E7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CDFA46-FAB7-ADDB-0FFA-742DEB37A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08D9C8-38EF-D95E-0EFB-0868AFAEB2A5}"/>
              </a:ext>
            </a:extLst>
          </p:cNvPr>
          <p:cNvGrpSpPr/>
          <p:nvPr/>
        </p:nvGrpSpPr>
        <p:grpSpPr>
          <a:xfrm>
            <a:off x="6347654" y="4220523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094C6F-FBEF-0CC3-297F-6B950ACFA3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A1511D-1510-40A4-C567-5F690EF0E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004C68-D836-49A6-D28C-7407279102DF}"/>
              </a:ext>
            </a:extLst>
          </p:cNvPr>
          <p:cNvGrpSpPr/>
          <p:nvPr/>
        </p:nvGrpSpPr>
        <p:grpSpPr>
          <a:xfrm>
            <a:off x="7410776" y="4608833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B7C10-F627-E73C-3FA4-3B1B428850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FB1D01-6C73-C3A2-581C-F199B6AB1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E7178F-4CD5-79D0-D86B-4BEC89D1FA75}"/>
              </a:ext>
            </a:extLst>
          </p:cNvPr>
          <p:cNvGrpSpPr/>
          <p:nvPr/>
        </p:nvGrpSpPr>
        <p:grpSpPr>
          <a:xfrm>
            <a:off x="6435887" y="5429407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79F719-860E-F91B-8C07-C9BF83C25C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4BA7FB7-9912-A5A5-4037-AB29EBE8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AB50A9-DED2-CA21-F88A-E971CBAB9601}"/>
              </a:ext>
            </a:extLst>
          </p:cNvPr>
          <p:cNvGrpSpPr/>
          <p:nvPr/>
        </p:nvGrpSpPr>
        <p:grpSpPr>
          <a:xfrm>
            <a:off x="7250205" y="5848990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CEC1-A841-9362-E897-CD945EB71E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454122-4A39-6C8F-D544-5424C8CD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C0DF84-4E34-5CEF-C7F5-C4C0AAA523C0}"/>
              </a:ext>
            </a:extLst>
          </p:cNvPr>
          <p:cNvGrpSpPr/>
          <p:nvPr/>
        </p:nvGrpSpPr>
        <p:grpSpPr>
          <a:xfrm>
            <a:off x="5782370" y="4416092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9726-2160-CF6C-89B4-64FC1130EF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C29775-A908-FEBD-30CD-4509891A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1306E46-D017-28D1-2C2E-578CCF09F91F}"/>
              </a:ext>
            </a:extLst>
          </p:cNvPr>
          <p:cNvGrpSpPr/>
          <p:nvPr/>
        </p:nvGrpSpPr>
        <p:grpSpPr>
          <a:xfrm>
            <a:off x="6798684" y="3391877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8F0A3B-9058-F6C2-9968-6CE9C6F1872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999D3BC-068E-E8DC-C6C1-B0A7944E4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56C403FA-5989-9BD2-93C5-0DE76BE23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27" y="4927110"/>
            <a:ext cx="4240789" cy="10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70055B96-E217-127B-1F75-E64F9157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135" y="1633255"/>
            <a:ext cx="3651540" cy="2602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std_cf.py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9F041-CF27-F83E-9E90-A87316EE8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4" y="1406095"/>
            <a:ext cx="3656775" cy="283009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2AE6F-3F2D-1775-4DE1-35A2C5115C98}"/>
              </a:ext>
            </a:extLst>
          </p:cNvPr>
          <p:cNvGrpSpPr/>
          <p:nvPr/>
        </p:nvGrpSpPr>
        <p:grpSpPr>
          <a:xfrm>
            <a:off x="1894995" y="268934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59C671-6CA6-468C-7B42-FD1CB131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EC087-171F-314E-F4B9-53C9B262BE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95CC52-6C78-3B65-3B60-3895B954E86A}"/>
              </a:ext>
            </a:extLst>
          </p:cNvPr>
          <p:cNvGrpSpPr/>
          <p:nvPr/>
        </p:nvGrpSpPr>
        <p:grpSpPr>
          <a:xfrm>
            <a:off x="2408170" y="289052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C1C5FF-F466-2FDB-4528-A9481C43B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075E0-83AD-0D92-06A0-E31CFB3F7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D8FEB5-BC14-812E-9A08-06C3C8D1F38D}"/>
              </a:ext>
            </a:extLst>
          </p:cNvPr>
          <p:cNvGrpSpPr/>
          <p:nvPr/>
        </p:nvGrpSpPr>
        <p:grpSpPr>
          <a:xfrm>
            <a:off x="2124450" y="145753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52B18E-1907-C9A2-1C6D-6C4027C05A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4C01A7-3910-FF3B-AB54-A60E6414C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397F63-264A-5A1D-FED7-7256E025DBC2}"/>
              </a:ext>
            </a:extLst>
          </p:cNvPr>
          <p:cNvGrpSpPr/>
          <p:nvPr/>
        </p:nvGrpSpPr>
        <p:grpSpPr>
          <a:xfrm>
            <a:off x="2659721" y="167196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6737DA-BA27-FC4C-76F8-4F5CA2957E7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CDFA46-FAB7-ADDB-0FFA-742DEB37A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08D9C8-38EF-D95E-0EFB-0868AFAEB2A5}"/>
              </a:ext>
            </a:extLst>
          </p:cNvPr>
          <p:cNvGrpSpPr/>
          <p:nvPr/>
        </p:nvGrpSpPr>
        <p:grpSpPr>
          <a:xfrm>
            <a:off x="2697997" y="1876740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094C6F-FBEF-0CC3-297F-6B950ACFA3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A1511D-1510-40A4-C567-5F690EF0E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004C68-D836-49A6-D28C-7407279102DF}"/>
              </a:ext>
            </a:extLst>
          </p:cNvPr>
          <p:cNvGrpSpPr/>
          <p:nvPr/>
        </p:nvGrpSpPr>
        <p:grpSpPr>
          <a:xfrm>
            <a:off x="7288261" y="2002587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B7C10-F627-E73C-3FA4-3B1B428850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FB1D01-6C73-C3A2-581C-F199B6AB1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E7178F-4CD5-79D0-D86B-4BEC89D1FA75}"/>
              </a:ext>
            </a:extLst>
          </p:cNvPr>
          <p:cNvGrpSpPr/>
          <p:nvPr/>
        </p:nvGrpSpPr>
        <p:grpSpPr>
          <a:xfrm>
            <a:off x="7826577" y="3113312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79F719-860E-F91B-8C07-C9BF83C25C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4BA7FB7-9912-A5A5-4037-AB29EBE8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AB50A9-DED2-CA21-F88A-E971CBAB9601}"/>
              </a:ext>
            </a:extLst>
          </p:cNvPr>
          <p:cNvGrpSpPr/>
          <p:nvPr/>
        </p:nvGrpSpPr>
        <p:grpSpPr>
          <a:xfrm>
            <a:off x="6553741" y="3821884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CEC1-A841-9362-E897-CD945EB71E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454122-4A39-6C8F-D544-5424C8CD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C0DF84-4E34-5CEF-C7F5-C4C0AAA523C0}"/>
              </a:ext>
            </a:extLst>
          </p:cNvPr>
          <p:cNvGrpSpPr/>
          <p:nvPr/>
        </p:nvGrpSpPr>
        <p:grpSpPr>
          <a:xfrm>
            <a:off x="6468096" y="1560795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9726-2160-CF6C-89B4-64FC1130EF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C29775-A908-FEBD-30CD-4509891A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C303FF5-D5C4-02E5-0425-45100790C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690" y="4321953"/>
            <a:ext cx="5070620" cy="236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9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2C0CA-FDA2-4874-9D55-635F497B75A6}"/>
              </a:ext>
            </a:extLst>
          </p:cNvPr>
          <p:cNvSpPr txBox="1"/>
          <p:nvPr/>
        </p:nvSpPr>
        <p:spPr>
          <a:xfrm>
            <a:off x="2002529" y="1321477"/>
            <a:ext cx="5138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Truncated infinite CFs, when decoded, will only return an approximation of the original real number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4DDD00-4B01-61FF-6DAD-4B5C120F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std_cf.py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E900D4-CB41-AFE4-DB52-C2C8E5B0A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02" y="2037527"/>
            <a:ext cx="7576591" cy="688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085BD5-0130-2B34-1800-76CBE9306D8C}"/>
                  </a:ext>
                </a:extLst>
              </p:cNvPr>
              <p:cNvSpPr/>
              <p:nvPr/>
            </p:nvSpPr>
            <p:spPr>
              <a:xfrm>
                <a:off x="4639240" y="3117442"/>
                <a:ext cx="3473066" cy="740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085BD5-0130-2B34-1800-76CBE9306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240" y="3117442"/>
                <a:ext cx="3473066" cy="7409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8D6BD84-4BC5-AA01-2AE9-7DA3C17A69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85" r="10558" b="13676"/>
          <a:stretch/>
        </p:blipFill>
        <p:spPr>
          <a:xfrm>
            <a:off x="884456" y="3162683"/>
            <a:ext cx="2836004" cy="3060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2605F9-3318-332E-5387-FB5D1820EB3F}"/>
                  </a:ext>
                </a:extLst>
              </p:cNvPr>
              <p:cNvSpPr txBox="1"/>
              <p:nvPr/>
            </p:nvSpPr>
            <p:spPr>
              <a:xfrm>
                <a:off x="4903260" y="4191594"/>
                <a:ext cx="2945027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4000" b="1" dirty="0">
                    <a:solidFill>
                      <a:srgbClr val="FF0000"/>
                    </a:solidFill>
                  </a:rPr>
                  <a:t> = [1; {1}]</a:t>
                </a:r>
                <a:endParaRPr lang="en-US" sz="4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2605F9-3318-332E-5387-FB5D1820E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260" y="4191594"/>
                <a:ext cx="2945027" cy="707886"/>
              </a:xfrm>
              <a:prstGeom prst="rect">
                <a:avLst/>
              </a:prstGeom>
              <a:blipFill>
                <a:blip r:embed="rId6"/>
                <a:stretch>
                  <a:fillRect t="-12295" b="-319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93DBB5D-795B-F19E-D6EC-B52909A314DA}"/>
              </a:ext>
            </a:extLst>
          </p:cNvPr>
          <p:cNvSpPr/>
          <p:nvPr/>
        </p:nvSpPr>
        <p:spPr>
          <a:xfrm>
            <a:off x="4012728" y="5398707"/>
            <a:ext cx="4164406" cy="824265"/>
          </a:xfrm>
          <a:prstGeom prst="wedgeRectCallout">
            <a:avLst>
              <a:gd name="adj1" fmla="val -1084"/>
              <a:gd name="adj2" fmla="val -1211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is Mother Nature’s true </a:t>
            </a:r>
            <a:r>
              <a:rPr lang="en-US" sz="2000" b="1" i="1" dirty="0">
                <a:solidFill>
                  <a:schemeClr val="tx1"/>
                </a:solidFill>
              </a:rPr>
              <a:t>Unit</a:t>
            </a:r>
          </a:p>
          <a:p>
            <a:pPr algn="ctr"/>
            <a:r>
              <a:rPr lang="en-US" sz="2000" dirty="0"/>
              <a:t>It is the simplest infinite CF possible!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15F255-558A-E7D2-E608-61945149C44A}"/>
              </a:ext>
            </a:extLst>
          </p:cNvPr>
          <p:cNvSpPr/>
          <p:nvPr/>
        </p:nvSpPr>
        <p:spPr>
          <a:xfrm>
            <a:off x="1893094" y="2211051"/>
            <a:ext cx="243004" cy="1758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3F127-31E6-AF07-B57A-B9654D7FF80A}"/>
              </a:ext>
            </a:extLst>
          </p:cNvPr>
          <p:cNvSpPr/>
          <p:nvPr/>
        </p:nvSpPr>
        <p:spPr>
          <a:xfrm>
            <a:off x="8081963" y="2213311"/>
            <a:ext cx="260071" cy="1758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4980BB-DC4B-BE8B-7C67-7161CA2ABC32}"/>
              </a:ext>
            </a:extLst>
          </p:cNvPr>
          <p:cNvCxnSpPr/>
          <p:nvPr/>
        </p:nvCxnSpPr>
        <p:spPr>
          <a:xfrm>
            <a:off x="2398426" y="2725712"/>
            <a:ext cx="41972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4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 animBg="1"/>
      <p:bldP spid="18" grpId="0" animBg="1"/>
      <p:bldP spid="2" grpId="0" animBg="1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35277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3.141592653589793238462643383279502884197169399375105820974944592307816406286208998628034825342117067982148086513282306647093844609550582231725359408128481117450284102701938521105559644622948954930381964428810975665933446128475648233786783165271201909145648566923460348610454326648213393607260249141273724587006606315588174881520920962829254091715364367892590360011330530548820466521384146951941511609433057270365759591953092186117381932611793105118548074462379962749567351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69595082953311686172785588907509838175463746493931925506040092770167113900984882401285836160356370766010471018194295559619894676783744944825537977472684710404753464620804668425906949129331367702898915210475216205696602405803815019351125338243003558764024749647326391419927260426992279678235478163600934172164121992458631503028618297455570674983850549458858692699569092721079750930295532116534498720275596023648066549911988183479775356636980742654252786255181841757467289097777279380008164706001614524919217321721477235014144197356854816136115735255213347574184946843852332390739414333454776241686251898356948556209921922218427255025425688767179049460165346680498862723279178608578438382796797668145410095388378636095068006422512520511739298489608412848862694560424196528502221066118630674427862203919494504712371378696095636437191728746776465757396241389086583264599581339047802759009946576407895126946839835259570982582262052248940772671947826848260147699090264013639443745530506820349625245174939965143142980919065925093722169646151570985838741059788595977297549893016175392846813826868386894277415599185592524595395943104997252468084598727364469584865383673622262609912460805124388439045124413654976278079771569143599770012961608944169486855584840635342207222582848864815845602850601684273945226746767889525213852254995466672782398645659611635488623057745649803559363456817432411251507606947945109659609402522887971089314566913686722874894056010150330861792868092087476091782493858900971490967598526136554978189312978482168299894872265880485756401427047755513237964145152374623436454285844479526586782105114135473573952311342716610213596953623144295248493718711014576540359027993440374200731057853906219838744780847848968332144571386875194350643021845319104848100537061468067491927819119793995206141966342875444064374512371819217999839101591956181467514269123974894090718649423196156794520809514655022523160388193014209376213785595663893778708303906979207734672218256259966150142150306803844773454920260541466592520149744285073251866600213243408819071048633173464965145390579626856100550810665879699816357473638405257145910289706414011097120628043903975951567715770042033786993600723055876317635942187312514712053292819182618612586732157919841484882916447060957527069572209175671167229109816909152801735067127485832228718352093539657251210835791513698820914442100675103346711031412671113699086585163983150197016515116851714376576183515565088490998985998238734552833163550764791853589322618548963213293308985706420467525907091548141654985946163718027098199430992448895757128289059232332609729971208443357326548938239119325974636673058360414281388303203824903758985243744170291327656180937734440307074692112019130203303801976211011004492932151608424448596376698389522868478312355265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9417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73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2721260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267722" y="3482035"/>
            <a:ext cx="90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232421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698386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6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345996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1794552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462853" y="4109380"/>
                <a:ext cx="1711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6.125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=37.515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853" y="4109380"/>
                <a:ext cx="1711944" cy="276999"/>
              </a:xfrm>
              <a:prstGeom prst="rect">
                <a:avLst/>
              </a:prstGeom>
              <a:blipFill>
                <a:blip r:embed="rId6"/>
                <a:stretch>
                  <a:fillRect l="-2847" t="-4348" r="-32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2425120" y="4559667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37.515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120" y="4559667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B6C47-F9B9-4852-B73E-18BFEB688456}"/>
              </a:ext>
            </a:extLst>
          </p:cNvPr>
          <p:cNvCxnSpPr>
            <a:cxnSpLocks/>
          </p:cNvCxnSpPr>
          <p:nvPr/>
        </p:nvCxnSpPr>
        <p:spPr>
          <a:xfrm flipH="1">
            <a:off x="938214" y="3663044"/>
            <a:ext cx="571499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49607E-32AB-4FD6-80E4-CBC7495C19EF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A92A9D-CCF8-4401-B9A2-69DD95B9BBBD}"/>
              </a:ext>
            </a:extLst>
          </p:cNvPr>
          <p:cNvSpPr txBox="1"/>
          <p:nvPr/>
        </p:nvSpPr>
        <p:spPr>
          <a:xfrm>
            <a:off x="3379623" y="4836666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</a:t>
            </a:r>
            <a:r>
              <a:rPr lang="en-US" i="1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low</a:t>
            </a:r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DC96BE-CF34-49CF-AEAF-DB9EEADCDBC5}"/>
              </a:ext>
            </a:extLst>
          </p:cNvPr>
          <p:cNvCxnSpPr>
            <a:cxnSpLocks/>
          </p:cNvCxnSpPr>
          <p:nvPr/>
        </p:nvCxnSpPr>
        <p:spPr>
          <a:xfrm flipH="1" flipV="1">
            <a:off x="3354993" y="4836667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D615A03C-6B07-40C7-B8CC-CB8BC1617603}"/>
              </a:ext>
            </a:extLst>
          </p:cNvPr>
          <p:cNvSpPr/>
          <p:nvPr/>
        </p:nvSpPr>
        <p:spPr>
          <a:xfrm>
            <a:off x="681270" y="5171211"/>
            <a:ext cx="1656885" cy="893677"/>
          </a:xfrm>
          <a:prstGeom prst="wedgeRectCallout">
            <a:avLst>
              <a:gd name="adj1" fmla="val 19442"/>
              <a:gd name="adj2" fmla="val -135116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lowEnd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up to the estimate</a:t>
            </a:r>
          </a:p>
        </p:txBody>
      </p:sp>
    </p:spTree>
    <p:extLst>
      <p:ext uri="{BB962C8B-B14F-4D97-AF65-F5344CB8AC3E}">
        <p14:creationId xmlns:p14="http://schemas.microsoft.com/office/powerpoint/2010/main" val="23103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29" grpId="0"/>
      <p:bldP spid="3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69757" y="181234"/>
            <a:ext cx="50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1114" y="766116"/>
                <a:ext cx="5741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4" y="766116"/>
                <a:ext cx="5741773" cy="400110"/>
              </a:xfrm>
              <a:prstGeom prst="rect">
                <a:avLst/>
              </a:prstGeom>
              <a:blipFill>
                <a:blip r:embed="rId2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894172"/>
                <a:ext cx="55852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= [3;7,15,1,292,1,1,1,2,1,3,1,14,3,3,23,1,1,7….] (no repeated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pattern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of finite length </a:t>
                </a:r>
                <a:r>
                  <a:rPr lang="en-US" sz="2000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!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)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894172"/>
                <a:ext cx="5585255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1FE78-A6B8-40E9-971E-8E96FA05C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240" y="1322337"/>
            <a:ext cx="4537520" cy="44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4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CCCF48-CFF1-4380-B2FF-A56282D1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75" y="856116"/>
            <a:ext cx="6949851" cy="3692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9757" y="181234"/>
            <a:ext cx="50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Continued Fractions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08" y="4741751"/>
            <a:ext cx="71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measuring the circumference of Earth:</a:t>
            </a:r>
          </a:p>
          <a:p>
            <a:r>
              <a:rPr lang="en-US" dirty="0"/>
              <a:t>22 / 7 = accurate to between NYC and Washington, DC</a:t>
            </a:r>
          </a:p>
          <a:p>
            <a:r>
              <a:rPr lang="en-US" dirty="0"/>
              <a:t>355 / 113 = accurate to 100m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14108" y="5739810"/>
            <a:ext cx="5325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measuring the distance between Earth &amp; Sun:</a:t>
            </a:r>
          </a:p>
          <a:p>
            <a:r>
              <a:rPr lang="en-US" dirty="0"/>
              <a:t>355 / 113 = accurate to 400m</a:t>
            </a:r>
          </a:p>
          <a:p>
            <a:r>
              <a:rPr lang="en-US" dirty="0"/>
              <a:t>104348 / 33215 = accurate to 10cm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4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44620" y="4880005"/>
            <a:ext cx="5254760" cy="1247522"/>
            <a:chOff x="3385333" y="4960410"/>
            <a:chExt cx="5358860" cy="12475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5333" y="4960410"/>
              <a:ext cx="2373334" cy="12475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6339847" y="5313700"/>
                  <a:ext cx="240434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 a </a:t>
                  </a:r>
                  <a:r>
                    <a:rPr lang="en-US" b="1" i="1" dirty="0"/>
                    <a:t>standard</a:t>
                  </a:r>
                  <a:r>
                    <a:rPr lang="en-US" dirty="0"/>
                    <a:t> CF all the numerators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847" y="5313700"/>
                  <a:ext cx="2404346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067" t="-4673" r="-3359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Down Arrow 3"/>
            <p:cNvSpPr/>
            <p:nvPr/>
          </p:nvSpPr>
          <p:spPr>
            <a:xfrm rot="5400000">
              <a:off x="5856636" y="5373917"/>
              <a:ext cx="326574" cy="52251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F54EA-7D06-4DAA-AE6E-1B2BFCC4DA29}"/>
                  </a:ext>
                </a:extLst>
              </p:cNvPr>
              <p:cNvSpPr txBox="1"/>
              <p:nvPr/>
            </p:nvSpPr>
            <p:spPr>
              <a:xfrm>
                <a:off x="2540547" y="1354234"/>
                <a:ext cx="4045082" cy="1674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F54EA-7D06-4DAA-AE6E-1B2BFCC4D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547" y="1354234"/>
                <a:ext cx="4045082" cy="16746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030DB-4DE8-4AE4-8399-F823F94492DB}"/>
                  </a:ext>
                </a:extLst>
              </p:cNvPr>
              <p:cNvSpPr txBox="1"/>
              <p:nvPr/>
            </p:nvSpPr>
            <p:spPr>
              <a:xfrm>
                <a:off x="1747684" y="3538965"/>
                <a:ext cx="56486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In a </a:t>
                </a:r>
                <a:r>
                  <a:rPr lang="en-US" sz="2400" u="sng" dirty="0">
                    <a:solidFill>
                      <a:srgbClr val="0070C0"/>
                    </a:solidFill>
                  </a:rPr>
                  <a:t>generalized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continued fraction,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can be </a:t>
                </a:r>
                <a:r>
                  <a:rPr lang="en-US" sz="2400" i="1" dirty="0">
                    <a:solidFill>
                      <a:srgbClr val="0070C0"/>
                    </a:solidFill>
                  </a:rPr>
                  <a:t>any</a:t>
                </a:r>
                <a:r>
                  <a:rPr lang="en-US" sz="2400" dirty="0">
                    <a:solidFill>
                      <a:srgbClr val="0070C0"/>
                    </a:solidFill>
                  </a:rPr>
                  <a:t> expression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030DB-4DE8-4AE4-8399-F823F9449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3538965"/>
                <a:ext cx="5648632" cy="830997"/>
              </a:xfrm>
              <a:prstGeom prst="rect">
                <a:avLst/>
              </a:prstGeom>
              <a:blipFill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48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15012" y="1305466"/>
                <a:ext cx="63139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generalized</a:t>
                </a:r>
                <a:r>
                  <a:rPr lang="en-US" sz="2000" dirty="0"/>
                  <a:t> CF encoding for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012" y="1305466"/>
                <a:ext cx="6313973" cy="400110"/>
              </a:xfrm>
              <a:prstGeom prst="rect">
                <a:avLst/>
              </a:prstGeom>
              <a:blipFill>
                <a:blip r:embed="rId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90AD3-AED2-4579-9DC5-612C77CFFDD0}"/>
                  </a:ext>
                </a:extLst>
              </p:cNvPr>
              <p:cNvSpPr txBox="1"/>
              <p:nvPr/>
            </p:nvSpPr>
            <p:spPr>
              <a:xfrm>
                <a:off x="2551314" y="2279112"/>
                <a:ext cx="4041363" cy="2083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6+</m:t>
                                  </m:r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6+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den>
                                  </m:f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90AD3-AED2-4579-9DC5-612C77CFF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314" y="2279112"/>
                <a:ext cx="4041363" cy="2083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A3DAC-45AE-4BCA-B48B-08A3657BADAA}"/>
                  </a:ext>
                </a:extLst>
              </p:cNvPr>
              <p:cNvSpPr txBox="1"/>
              <p:nvPr/>
            </p:nvSpPr>
            <p:spPr>
              <a:xfrm>
                <a:off x="1779369" y="5107878"/>
                <a:ext cx="558525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[3; 1, {(2n+1)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|6}]</a:t>
                </a:r>
              </a:p>
              <a:p>
                <a:pPr algn="ctr"/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/>
                  <a:t>All the mysterious and unpredictable digits of PI come from this simple generalized CF !!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A3DAC-45AE-4BCA-B48B-08A3657BA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69" y="5107878"/>
                <a:ext cx="5585255" cy="1384995"/>
              </a:xfrm>
              <a:prstGeom prst="rect">
                <a:avLst/>
              </a:prstGeom>
              <a:blipFill>
                <a:blip r:embed="rId4"/>
                <a:stretch>
                  <a:fillRect t="-3524" b="-7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CEF2F71-1174-4ED2-8C33-7498E144D1EB}"/>
              </a:ext>
            </a:extLst>
          </p:cNvPr>
          <p:cNvGrpSpPr/>
          <p:nvPr/>
        </p:nvGrpSpPr>
        <p:grpSpPr>
          <a:xfrm>
            <a:off x="555979" y="3163155"/>
            <a:ext cx="1993491" cy="1937171"/>
            <a:chOff x="555979" y="2912434"/>
            <a:chExt cx="1993491" cy="19371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B14179-25FB-4418-84C4-D9B03BB50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79" y="3235874"/>
              <a:ext cx="1993491" cy="161373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7E2A4F-A087-4FF6-9985-83EE8A2FEC90}"/>
                </a:ext>
              </a:extLst>
            </p:cNvPr>
            <p:cNvSpPr txBox="1"/>
            <p:nvPr/>
          </p:nvSpPr>
          <p:spPr>
            <a:xfrm>
              <a:off x="555979" y="2912434"/>
              <a:ext cx="1993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Euler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CDA1E8-0DC1-4C65-BF9D-0FC215EB4062}"/>
              </a:ext>
            </a:extLst>
          </p:cNvPr>
          <p:cNvGrpSpPr/>
          <p:nvPr/>
        </p:nvGrpSpPr>
        <p:grpSpPr>
          <a:xfrm>
            <a:off x="3705325" y="4619191"/>
            <a:ext cx="2120292" cy="594542"/>
            <a:chOff x="3705325" y="4619191"/>
            <a:chExt cx="2120292" cy="5945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D8148CC-CAE0-4176-86FC-1AA701513E1D}"/>
                </a:ext>
              </a:extLst>
            </p:cNvPr>
            <p:cNvGrpSpPr/>
            <p:nvPr/>
          </p:nvGrpSpPr>
          <p:grpSpPr>
            <a:xfrm>
              <a:off x="3705325" y="4619191"/>
              <a:ext cx="355986" cy="586990"/>
              <a:chOff x="3852808" y="4619191"/>
              <a:chExt cx="355986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A714EE3-5B13-42C3-8AE0-F5088D76D69D}"/>
                      </a:ext>
                    </a:extLst>
                  </p:cNvPr>
                  <p:cNvSpPr txBox="1"/>
                  <p:nvPr/>
                </p:nvSpPr>
                <p:spPr>
                  <a:xfrm>
                    <a:off x="3852808" y="4619191"/>
                    <a:ext cx="3559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A714EE3-5B13-42C3-8AE0-F5088D76D6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2808" y="4619191"/>
                    <a:ext cx="355986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09EF33-FE42-47ED-A62D-2E634C47B868}"/>
                  </a:ext>
                </a:extLst>
              </p:cNvPr>
              <p:cNvCxnSpPr>
                <a:stCxn id="4" idx="2"/>
              </p:cNvCxnSpPr>
              <p:nvPr/>
            </p:nvCxnSpPr>
            <p:spPr>
              <a:xfrm flipH="1">
                <a:off x="4030790" y="4896190"/>
                <a:ext cx="11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B9A366-8E93-43EF-9863-47CED4824C44}"/>
                </a:ext>
              </a:extLst>
            </p:cNvPr>
            <p:cNvGrpSpPr/>
            <p:nvPr/>
          </p:nvGrpSpPr>
          <p:grpSpPr>
            <a:xfrm>
              <a:off x="4756578" y="4619191"/>
              <a:ext cx="360416" cy="586990"/>
              <a:chOff x="4638592" y="4619191"/>
              <a:chExt cx="360416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F68B865-3DDA-47C3-A1C8-CCB11B25C534}"/>
                      </a:ext>
                    </a:extLst>
                  </p:cNvPr>
                  <p:cNvSpPr txBox="1"/>
                  <p:nvPr/>
                </p:nvSpPr>
                <p:spPr>
                  <a:xfrm>
                    <a:off x="4638592" y="4619191"/>
                    <a:ext cx="3604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F68B865-3DDA-47C3-A1C8-CCB11B25C5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8592" y="4619191"/>
                    <a:ext cx="36041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89509D7-00FB-4265-AA25-BBBFFF878474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>
                <a:off x="4818800" y="4896190"/>
                <a:ext cx="6488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023DBA-2553-4571-A21A-1DC165F3A605}"/>
                </a:ext>
              </a:extLst>
            </p:cNvPr>
            <p:cNvGrpSpPr/>
            <p:nvPr/>
          </p:nvGrpSpPr>
          <p:grpSpPr>
            <a:xfrm>
              <a:off x="5452225" y="4619191"/>
              <a:ext cx="373392" cy="586990"/>
              <a:chOff x="5319492" y="4619191"/>
              <a:chExt cx="373392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2942A8C-0416-45CE-A457-836CB01F5C0E}"/>
                      </a:ext>
                    </a:extLst>
                  </p:cNvPr>
                  <p:cNvSpPr txBox="1"/>
                  <p:nvPr/>
                </p:nvSpPr>
                <p:spPr>
                  <a:xfrm>
                    <a:off x="5319492" y="4619191"/>
                    <a:ext cx="37339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2942A8C-0416-45CE-A457-836CB01F5C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9492" y="4619191"/>
                    <a:ext cx="37339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57485F6-9796-49B9-B585-7A601B1DB2C5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 flipH="1">
                <a:off x="5499703" y="4896190"/>
                <a:ext cx="6485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3CB12F-8851-4D44-8D12-44AE941A871C}"/>
                </a:ext>
              </a:extLst>
            </p:cNvPr>
            <p:cNvGrpSpPr/>
            <p:nvPr/>
          </p:nvGrpSpPr>
          <p:grpSpPr>
            <a:xfrm>
              <a:off x="4066063" y="4619191"/>
              <a:ext cx="277960" cy="594542"/>
              <a:chOff x="4184048" y="4619191"/>
              <a:chExt cx="277960" cy="5945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80DEAA-C7C1-4968-B32B-7129932D124B}"/>
                      </a:ext>
                    </a:extLst>
                  </p:cNvPr>
                  <p:cNvSpPr txBox="1"/>
                  <p:nvPr/>
                </p:nvSpPr>
                <p:spPr>
                  <a:xfrm>
                    <a:off x="4184048" y="4619191"/>
                    <a:ext cx="2779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80DEAA-C7C1-4968-B32B-7129932D12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4048" y="4619191"/>
                    <a:ext cx="277960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4FE0281-38B2-421A-8D63-871F8EA48C65}"/>
                  </a:ext>
                </a:extLst>
              </p:cNvPr>
              <p:cNvCxnSpPr>
                <a:stCxn id="19" idx="2"/>
              </p:cNvCxnSpPr>
              <p:nvPr/>
            </p:nvCxnSpPr>
            <p:spPr>
              <a:xfrm>
                <a:off x="4323028" y="4896190"/>
                <a:ext cx="0" cy="317543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A91B169-8806-930A-2AAE-86979AEFC50D}"/>
              </a:ext>
            </a:extLst>
          </p:cNvPr>
          <p:cNvGrpSpPr/>
          <p:nvPr/>
        </p:nvGrpSpPr>
        <p:grpSpPr>
          <a:xfrm>
            <a:off x="3206824" y="1981841"/>
            <a:ext cx="355986" cy="586990"/>
            <a:chOff x="3244609" y="1981841"/>
            <a:chExt cx="355986" cy="5869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49A57EB-9604-AF35-1B56-ECB176F3B4C5}"/>
                    </a:ext>
                  </a:extLst>
                </p:cNvPr>
                <p:cNvSpPr txBox="1"/>
                <p:nvPr/>
              </p:nvSpPr>
              <p:spPr>
                <a:xfrm>
                  <a:off x="3244609" y="1981841"/>
                  <a:ext cx="3559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49A57EB-9604-AF35-1B56-ECB176F3B4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4609" y="1981841"/>
                  <a:ext cx="355986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89F54A1-B600-F7AA-04F2-579C0B0B2AD2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3422591" y="2258840"/>
              <a:ext cx="11" cy="30999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5E3BF6A-C0A6-01CD-C1B1-73E3483AF99D}"/>
              </a:ext>
            </a:extLst>
          </p:cNvPr>
          <p:cNvGrpSpPr/>
          <p:nvPr/>
        </p:nvGrpSpPr>
        <p:grpSpPr>
          <a:xfrm>
            <a:off x="4993128" y="1735366"/>
            <a:ext cx="277960" cy="594542"/>
            <a:chOff x="4993128" y="1735366"/>
            <a:chExt cx="277960" cy="594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8D0D0BC-670E-AB78-1E6D-2FAAC8E5144F}"/>
                    </a:ext>
                  </a:extLst>
                </p:cNvPr>
                <p:cNvSpPr txBox="1"/>
                <p:nvPr/>
              </p:nvSpPr>
              <p:spPr>
                <a:xfrm>
                  <a:off x="4993128" y="1735366"/>
                  <a:ext cx="2779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8D0D0BC-670E-AB78-1E6D-2FAAC8E514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3128" y="1735366"/>
                  <a:ext cx="277960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5C0C423-3843-7D48-1A29-B95109B607A6}"/>
                </a:ext>
              </a:extLst>
            </p:cNvPr>
            <p:cNvCxnSpPr>
              <a:stCxn id="22" idx="2"/>
            </p:cNvCxnSpPr>
            <p:nvPr/>
          </p:nvCxnSpPr>
          <p:spPr>
            <a:xfrm>
              <a:off x="5132108" y="2012365"/>
              <a:ext cx="0" cy="317543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A5F329F-082B-3178-5135-9C862B808640}"/>
              </a:ext>
            </a:extLst>
          </p:cNvPr>
          <p:cNvGrpSpPr/>
          <p:nvPr/>
        </p:nvGrpSpPr>
        <p:grpSpPr>
          <a:xfrm>
            <a:off x="3244598" y="3280967"/>
            <a:ext cx="556585" cy="390019"/>
            <a:chOff x="3244598" y="3280967"/>
            <a:chExt cx="556585" cy="390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BB0FBBB-D8A8-92FB-8505-6DC4809821D1}"/>
                    </a:ext>
                  </a:extLst>
                </p:cNvPr>
                <p:cNvSpPr txBox="1"/>
                <p:nvPr/>
              </p:nvSpPr>
              <p:spPr>
                <a:xfrm>
                  <a:off x="3244598" y="3393987"/>
                  <a:ext cx="30258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BB0FBBB-D8A8-92FB-8505-6DC480982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4598" y="3393987"/>
                  <a:ext cx="302582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B533374-BE85-85D9-F8F2-BF0F1C673854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3547180" y="3280967"/>
              <a:ext cx="254003" cy="25152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7EE86B-E360-8160-30B1-0810D3BA5879}"/>
              </a:ext>
            </a:extLst>
          </p:cNvPr>
          <p:cNvGrpSpPr/>
          <p:nvPr/>
        </p:nvGrpSpPr>
        <p:grpSpPr>
          <a:xfrm>
            <a:off x="5758453" y="2854127"/>
            <a:ext cx="570871" cy="276999"/>
            <a:chOff x="5758453" y="2854127"/>
            <a:chExt cx="570871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CB8E4C1-DE9D-066C-1855-373CFABDC168}"/>
                    </a:ext>
                  </a:extLst>
                </p:cNvPr>
                <p:cNvSpPr txBox="1"/>
                <p:nvPr/>
              </p:nvSpPr>
              <p:spPr>
                <a:xfrm>
                  <a:off x="6037256" y="2854127"/>
                  <a:ext cx="2920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CB8E4C1-DE9D-066C-1855-373CFABDC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7256" y="2854127"/>
                  <a:ext cx="292068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4728C50-2FAC-834C-0E5C-E809DBFB610D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>
              <a:off x="5758453" y="2992627"/>
              <a:ext cx="278803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7224C51-BD9F-5352-8E4E-B4C244589199}"/>
                  </a:ext>
                </a:extLst>
              </p:cNvPr>
              <p:cNvSpPr txBox="1"/>
              <p:nvPr/>
            </p:nvSpPr>
            <p:spPr>
              <a:xfrm>
                <a:off x="6116039" y="4793815"/>
                <a:ext cx="17640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7224C51-BD9F-5352-8E4E-B4C244589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039" y="4793815"/>
                <a:ext cx="176402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29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44CE5A7-D195-AA54-FB1C-EE8B14EF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565" y="1439003"/>
            <a:ext cx="4506171" cy="14498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13A50F-EC61-8607-281A-0CC704404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392" y="4250853"/>
            <a:ext cx="2624173" cy="20270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343A69-A7FE-A065-1B6E-69089C20D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647" y="4250853"/>
            <a:ext cx="2965237" cy="24447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21E019-0630-4DF2-A294-6BD1A1343D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89" r="22486" b="43964"/>
          <a:stretch/>
        </p:blipFill>
        <p:spPr>
          <a:xfrm>
            <a:off x="574891" y="1411659"/>
            <a:ext cx="3050499" cy="11034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/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/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/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blipFill>
                <a:blip r:embed="rId10"/>
                <a:stretch>
                  <a:fillRect l="-2092" r="-33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/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blipFill>
                <a:blip r:embed="rId11"/>
                <a:stretch>
                  <a:fillRect l="-1014" r="-101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347072-D5A3-6E0D-7DD9-03B9CA797A15}"/>
              </a:ext>
            </a:extLst>
          </p:cNvPr>
          <p:cNvCxnSpPr>
            <a:cxnSpLocks/>
          </p:cNvCxnSpPr>
          <p:nvPr/>
        </p:nvCxnSpPr>
        <p:spPr>
          <a:xfrm flipV="1">
            <a:off x="5179102" y="2142129"/>
            <a:ext cx="613621" cy="8884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442DE6-E98F-2A91-7900-A1553D3E0A72}"/>
              </a:ext>
            </a:extLst>
          </p:cNvPr>
          <p:cNvCxnSpPr>
            <a:cxnSpLocks/>
          </p:cNvCxnSpPr>
          <p:nvPr/>
        </p:nvCxnSpPr>
        <p:spPr>
          <a:xfrm flipV="1">
            <a:off x="5917767" y="2142129"/>
            <a:ext cx="112487" cy="9367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1856A9-12D7-C58B-F8EF-B5B521320E8A}"/>
              </a:ext>
            </a:extLst>
          </p:cNvPr>
          <p:cNvCxnSpPr>
            <a:cxnSpLocks/>
          </p:cNvCxnSpPr>
          <p:nvPr/>
        </p:nvCxnSpPr>
        <p:spPr>
          <a:xfrm flipV="1">
            <a:off x="5191569" y="2142128"/>
            <a:ext cx="1057010" cy="14082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89D1E0-B5E1-658B-2556-7908D305A8A2}"/>
              </a:ext>
            </a:extLst>
          </p:cNvPr>
          <p:cNvCxnSpPr>
            <a:cxnSpLocks/>
          </p:cNvCxnSpPr>
          <p:nvPr/>
        </p:nvCxnSpPr>
        <p:spPr>
          <a:xfrm flipV="1">
            <a:off x="5938569" y="2142129"/>
            <a:ext cx="554677" cy="140184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0DE19D-2E04-484C-027C-506E2B17F3E1}"/>
              </a:ext>
            </a:extLst>
          </p:cNvPr>
          <p:cNvCxnSpPr>
            <a:cxnSpLocks/>
          </p:cNvCxnSpPr>
          <p:nvPr/>
        </p:nvCxnSpPr>
        <p:spPr>
          <a:xfrm flipV="1">
            <a:off x="6638411" y="2142128"/>
            <a:ext cx="55821" cy="14082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0C794D-BAE7-05EA-F87B-4CFEBC7EB860}"/>
              </a:ext>
            </a:extLst>
          </p:cNvPr>
          <p:cNvCxnSpPr>
            <a:cxnSpLocks/>
          </p:cNvCxnSpPr>
          <p:nvPr/>
        </p:nvCxnSpPr>
        <p:spPr>
          <a:xfrm flipH="1" flipV="1">
            <a:off x="6949102" y="2142128"/>
            <a:ext cx="388583" cy="143890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E618C0-63D7-1871-A032-5FF9AD4F0293}"/>
              </a:ext>
            </a:extLst>
          </p:cNvPr>
          <p:cNvCxnSpPr>
            <a:cxnSpLocks/>
          </p:cNvCxnSpPr>
          <p:nvPr/>
        </p:nvCxnSpPr>
        <p:spPr>
          <a:xfrm flipH="1" flipV="1">
            <a:off x="7169943" y="2142127"/>
            <a:ext cx="908231" cy="1408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FB8EFA7A-F26B-8504-1694-264D75A6F533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C651AB-DE5C-D2D2-2D10-206A0E9A5B98}"/>
              </a:ext>
            </a:extLst>
          </p:cNvPr>
          <p:cNvSpPr/>
          <p:nvPr/>
        </p:nvSpPr>
        <p:spPr>
          <a:xfrm>
            <a:off x="1295400" y="2576010"/>
            <a:ext cx="427602" cy="30995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E8E583-77F5-3A52-754C-85A032B4A45C}"/>
              </a:ext>
            </a:extLst>
          </p:cNvPr>
          <p:cNvSpPr/>
          <p:nvPr/>
        </p:nvSpPr>
        <p:spPr>
          <a:xfrm>
            <a:off x="2806050" y="3433262"/>
            <a:ext cx="146700" cy="30995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94CF17-947E-EAB1-661B-7C7FE6A5895E}"/>
              </a:ext>
            </a:extLst>
          </p:cNvPr>
          <p:cNvSpPr/>
          <p:nvPr/>
        </p:nvSpPr>
        <p:spPr>
          <a:xfrm>
            <a:off x="4581126" y="3528431"/>
            <a:ext cx="701233" cy="30995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D494CF1-3CB7-4C42-D490-2B62A0436765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16200000" flipH="1">
            <a:off x="1920653" y="2474514"/>
            <a:ext cx="547295" cy="1370199"/>
          </a:xfrm>
          <a:prstGeom prst="bentConnector3">
            <a:avLst>
              <a:gd name="adj1" fmla="val 6657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3AEBF7F-D570-E02D-9A81-4E619CE34256}"/>
              </a:ext>
            </a:extLst>
          </p:cNvPr>
          <p:cNvCxnSpPr>
            <a:cxnSpLocks/>
            <a:stCxn id="3" idx="2"/>
            <a:endCxn id="4" idx="2"/>
          </p:cNvCxnSpPr>
          <p:nvPr/>
        </p:nvCxnSpPr>
        <p:spPr>
          <a:xfrm rot="16200000" flipH="1">
            <a:off x="3857987" y="2764631"/>
            <a:ext cx="95169" cy="2052343"/>
          </a:xfrm>
          <a:prstGeom prst="bentConnector3">
            <a:avLst>
              <a:gd name="adj1" fmla="val 3402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5E3880-9A4B-DB9A-6F66-253FF76A2DD0}"/>
              </a:ext>
            </a:extLst>
          </p:cNvPr>
          <p:cNvSpPr txBox="1"/>
          <p:nvPr/>
        </p:nvSpPr>
        <p:spPr>
          <a:xfrm>
            <a:off x="98241" y="4693716"/>
            <a:ext cx="1410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This was the h/k algorithm for a </a:t>
            </a:r>
            <a:r>
              <a:rPr lang="en-US" sz="1400" b="1" u="sng" dirty="0">
                <a:solidFill>
                  <a:srgbClr val="0070C0"/>
                </a:solidFill>
              </a:rPr>
              <a:t>standard</a:t>
            </a:r>
            <a:r>
              <a:rPr lang="en-US" sz="1400" b="1" dirty="0">
                <a:solidFill>
                  <a:srgbClr val="0070C0"/>
                </a:solidFill>
              </a:rPr>
              <a:t> CF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14820D-1DB7-4380-1023-B81C23825D90}"/>
              </a:ext>
            </a:extLst>
          </p:cNvPr>
          <p:cNvSpPr txBox="1"/>
          <p:nvPr/>
        </p:nvSpPr>
        <p:spPr>
          <a:xfrm>
            <a:off x="7409971" y="4693716"/>
            <a:ext cx="15468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This is the h/k algorithm for a </a:t>
            </a:r>
            <a:r>
              <a:rPr lang="en-US" sz="1400" b="1" u="sng" dirty="0">
                <a:solidFill>
                  <a:srgbClr val="0070C0"/>
                </a:solidFill>
              </a:rPr>
              <a:t>generalized</a:t>
            </a:r>
            <a:r>
              <a:rPr lang="en-US" sz="1400" b="1" dirty="0">
                <a:solidFill>
                  <a:srgbClr val="0070C0"/>
                </a:solidFill>
              </a:rPr>
              <a:t> CF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2C0FAD-8CF1-4A8A-BED6-B55D4FF16197}"/>
              </a:ext>
            </a:extLst>
          </p:cNvPr>
          <p:cNvSpPr/>
          <p:nvPr/>
        </p:nvSpPr>
        <p:spPr>
          <a:xfrm>
            <a:off x="4996309" y="6161805"/>
            <a:ext cx="2238149" cy="3077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B7852C-CF20-8E4E-0EBB-5E0B2069F83B}"/>
              </a:ext>
            </a:extLst>
          </p:cNvPr>
          <p:cNvSpPr/>
          <p:nvPr/>
        </p:nvSpPr>
        <p:spPr>
          <a:xfrm>
            <a:off x="4694476" y="4419895"/>
            <a:ext cx="2475467" cy="16697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5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  <p:bldP spid="12" grpId="0"/>
      <p:bldP spid="17" grpId="0"/>
      <p:bldP spid="2" grpId="0" animBg="1"/>
      <p:bldP spid="3" grpId="0" animBg="1"/>
      <p:bldP spid="4" grpId="0" animBg="1"/>
      <p:bldP spid="19" grpId="0"/>
      <p:bldP spid="21" grpId="0"/>
      <p:bldP spid="22" grpId="0" animBg="1"/>
      <p:bldP spid="2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B8A38D-D0E0-FFE2-FD61-0626B7D6F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164" y="1512466"/>
            <a:ext cx="5876190" cy="4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gen_cf.py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B8964B-D83F-CC1F-9016-345C8DEB1EDF}"/>
              </a:ext>
            </a:extLst>
          </p:cNvPr>
          <p:cNvGrpSpPr/>
          <p:nvPr/>
        </p:nvGrpSpPr>
        <p:grpSpPr>
          <a:xfrm>
            <a:off x="7196768" y="159638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1C594B1-997F-4B93-C6D4-A09A4C599C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796EAF-3726-84BB-6186-2D8A36C3F0F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86F1364-D9D7-5B51-CD0F-6616E8AE3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580" y="2049626"/>
            <a:ext cx="2363132" cy="9156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C6B1B7-0FEF-C09C-E8D4-5F1B25E50FC7}"/>
              </a:ext>
            </a:extLst>
          </p:cNvPr>
          <p:cNvGrpSpPr/>
          <p:nvPr/>
        </p:nvGrpSpPr>
        <p:grpSpPr>
          <a:xfrm>
            <a:off x="3930282" y="5145754"/>
            <a:ext cx="1076632" cy="369332"/>
            <a:chOff x="4704120" y="2356972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D60AC7F-02C1-B454-9E75-1F5A9B627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08FF3A-2BB7-D73E-B2C2-36DE1B75569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147C879D-98C1-142B-30A7-7D289887C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702" y="3692703"/>
            <a:ext cx="3144887" cy="8616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C4C7C61D-5057-A462-1064-81BB8DCEACAE}"/>
              </a:ext>
            </a:extLst>
          </p:cNvPr>
          <p:cNvGrpSpPr/>
          <p:nvPr/>
        </p:nvGrpSpPr>
        <p:grpSpPr>
          <a:xfrm>
            <a:off x="7486650" y="3128244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F7A497A-5468-88DC-453C-1706F7566C3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D6224B4-8CB0-DEC8-A42D-82C6216C03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A51F243-BEDB-E03F-D190-23461B49B4EA}"/>
              </a:ext>
            </a:extLst>
          </p:cNvPr>
          <p:cNvGrpSpPr/>
          <p:nvPr/>
        </p:nvGrpSpPr>
        <p:grpSpPr>
          <a:xfrm>
            <a:off x="3930282" y="5962556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212918-CD0F-EC58-BA53-A75F968C470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105024-39AB-6130-1821-5F8E3DEE6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E68DE18-CFC4-743B-166A-E7366913D1F0}"/>
              </a:ext>
            </a:extLst>
          </p:cNvPr>
          <p:cNvSpPr txBox="1"/>
          <p:nvPr/>
        </p:nvSpPr>
        <p:spPr>
          <a:xfrm>
            <a:off x="5272288" y="5861262"/>
            <a:ext cx="2057400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It is not often you get to beat Euler 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55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398524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has asked you to write a Python program to       find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for a given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(assume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) such that: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≤70,</m:t>
                    </m:r>
                  </m:oMath>
                </a14:m>
                <a:r>
                  <a:rPr lang="en-US" sz="2400" dirty="0"/>
                  <a:t> check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&lt;70,000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Why is there is no need to check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⌊"/>
                        <m:endChr m:val="⌋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?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Is there any relationship between each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value and the </a:t>
                </a:r>
                <a:r>
                  <a:rPr lang="en-US" sz="2400" u="sng" dirty="0"/>
                  <a:t>first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values that can solve the equation?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3985240"/>
              </a:xfrm>
              <a:blipFill>
                <a:blip r:embed="rId3"/>
                <a:stretch>
                  <a:fillRect l="-1066" t="-2141" r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1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C74D40-7A8E-4ED8-BC54-7F56C17C4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51" y="2045245"/>
            <a:ext cx="7165298" cy="422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Numba</a:t>
            </a:r>
            <a:r>
              <a:rPr lang="en-US" sz="3200" dirty="0">
                <a:latin typeface="+mn-lt"/>
              </a:rPr>
              <a:t> – High Performance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https://numba.pydata.org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B764C-E052-4A94-82EE-01172B21BE71}"/>
              </a:ext>
            </a:extLst>
          </p:cNvPr>
          <p:cNvSpPr/>
          <p:nvPr/>
        </p:nvSpPr>
        <p:spPr>
          <a:xfrm>
            <a:off x="1321552" y="5014210"/>
            <a:ext cx="2455969" cy="23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2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BCA8C5-DF3A-A918-6405-3C3AD268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46" y="271525"/>
            <a:ext cx="4116067" cy="645199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4DF699-2F61-48AF-AD12-0EEA00B8A2ED}"/>
              </a:ext>
            </a:extLst>
          </p:cNvPr>
          <p:cNvGrpSpPr/>
          <p:nvPr/>
        </p:nvGrpSpPr>
        <p:grpSpPr>
          <a:xfrm>
            <a:off x="2398719" y="96125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07CB823-A1C7-4ECF-9874-0083B307B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123A70-378F-477C-BA14-9FFDE16A7D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2F902F-FBC9-4460-9DD7-0BCC38FE7A4F}"/>
              </a:ext>
            </a:extLst>
          </p:cNvPr>
          <p:cNvGrpSpPr/>
          <p:nvPr/>
        </p:nvGrpSpPr>
        <p:grpSpPr>
          <a:xfrm>
            <a:off x="1439381" y="4631621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23A8E8-46C9-49BC-86F5-57C70D7A3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640EB-DBB4-494A-911E-420DDA5215F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D8023F-B4F9-4F1E-9F6C-457A5B0327D8}"/>
              </a:ext>
            </a:extLst>
          </p:cNvPr>
          <p:cNvGrpSpPr/>
          <p:nvPr/>
        </p:nvGrpSpPr>
        <p:grpSpPr>
          <a:xfrm>
            <a:off x="2594364" y="5414167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34CC4A-FDEC-4CBB-B8AC-DFA84DB9A5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9C06CE-7E9D-4378-BED7-3FC7C515E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5C267F-14A2-4098-9469-8DA2F0487C3E}"/>
              </a:ext>
            </a:extLst>
          </p:cNvPr>
          <p:cNvGrpSpPr/>
          <p:nvPr/>
        </p:nvGrpSpPr>
        <p:grpSpPr>
          <a:xfrm>
            <a:off x="4526146" y="5606390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E7CCEA-A833-432C-9FF8-A3E91AD1064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19A0E5-6714-474D-A144-E51B07D056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BB276E-8EB8-40D2-8A3B-99B1F4B36012}"/>
              </a:ext>
            </a:extLst>
          </p:cNvPr>
          <p:cNvGrpSpPr/>
          <p:nvPr/>
        </p:nvGrpSpPr>
        <p:grpSpPr>
          <a:xfrm>
            <a:off x="2047567" y="2161528"/>
            <a:ext cx="1000912" cy="642154"/>
            <a:chOff x="3634136" y="5155426"/>
            <a:chExt cx="1000912" cy="6421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8F7F33-8BA1-406D-AA5A-AEDFE19CBF28}"/>
                </a:ext>
              </a:extLst>
            </p:cNvPr>
            <p:cNvSpPr txBox="1"/>
            <p:nvPr/>
          </p:nvSpPr>
          <p:spPr>
            <a:xfrm>
              <a:off x="4251590" y="515542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F5380F-51E0-4812-9A96-358C487ABF98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3634136" y="5340092"/>
              <a:ext cx="617454" cy="4574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6CFFAC-0915-46AA-9F10-B4F7B1DCA10D}"/>
                  </a:ext>
                </a:extLst>
              </p:cNvPr>
              <p:cNvSpPr txBox="1"/>
              <p:nvPr/>
            </p:nvSpPr>
            <p:spPr>
              <a:xfrm>
                <a:off x="5616520" y="3744510"/>
                <a:ext cx="2405921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6CFFAC-0915-46AA-9F10-B4F7B1DCA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520" y="3744510"/>
                <a:ext cx="240592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AE8C56-6259-483A-9B63-5E037791E003}"/>
                  </a:ext>
                </a:extLst>
              </p:cNvPr>
              <p:cNvSpPr txBox="1"/>
              <p:nvPr/>
            </p:nvSpPr>
            <p:spPr>
              <a:xfrm>
                <a:off x="5616520" y="1776799"/>
                <a:ext cx="24059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&lt;70,000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AE8C56-6259-483A-9B63-5E037791E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520" y="1776799"/>
                <a:ext cx="24059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22F04B-1562-401E-925C-ED7336F92286}"/>
                  </a:ext>
                </a:extLst>
              </p:cNvPr>
              <p:cNvSpPr txBox="1"/>
              <p:nvPr/>
            </p:nvSpPr>
            <p:spPr>
              <a:xfrm>
                <a:off x="5738250" y="2303382"/>
                <a:ext cx="2162459" cy="12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22F04B-1562-401E-925C-ED7336F92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250" y="2303382"/>
                <a:ext cx="2162459" cy="12964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5D471A57-EB3A-33B9-A7A6-07415CB0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763" y="400428"/>
            <a:ext cx="3755973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pells_equation.py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97EF1A-B39F-2C2B-26F0-E652661E433A}"/>
              </a:ext>
            </a:extLst>
          </p:cNvPr>
          <p:cNvGrpSpPr/>
          <p:nvPr/>
        </p:nvGrpSpPr>
        <p:grpSpPr>
          <a:xfrm>
            <a:off x="3225288" y="3487550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DEF573-3442-A900-7A23-B12AC55A5B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06A0574-1353-CA41-1C8C-3A0C0EAAC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187D3D-1B90-9903-FCD1-74C0461B5263}"/>
              </a:ext>
            </a:extLst>
          </p:cNvPr>
          <p:cNvGrpSpPr/>
          <p:nvPr/>
        </p:nvGrpSpPr>
        <p:grpSpPr>
          <a:xfrm>
            <a:off x="2330617" y="4047302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D35361-4EBB-06AD-AA4C-4ABB28847E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E009A58-E79F-3A5A-3470-FD1CEDFDE6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D3F5DB-21CA-FE75-1743-21C7620FB156}"/>
              </a:ext>
            </a:extLst>
          </p:cNvPr>
          <p:cNvGrpSpPr/>
          <p:nvPr/>
        </p:nvGrpSpPr>
        <p:grpSpPr>
          <a:xfrm>
            <a:off x="4050363" y="6375796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5468CA9-72A1-E8DE-15A6-58827FD2D83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B28579-FED5-4F71-4066-B4574FECE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A220A79-6F77-3BDF-6F77-0F1DB0CF4C86}"/>
              </a:ext>
            </a:extLst>
          </p:cNvPr>
          <p:cNvGrpSpPr/>
          <p:nvPr/>
        </p:nvGrpSpPr>
        <p:grpSpPr>
          <a:xfrm>
            <a:off x="950401" y="1550139"/>
            <a:ext cx="1068643" cy="369332"/>
            <a:chOff x="3647644" y="5359159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0791AB-F96E-8A30-089D-0B1C3FE56B9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24582F8-FABE-C0E6-139A-DC14EF2AB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00CD03-2ABF-6492-23B2-031365CA3149}"/>
              </a:ext>
            </a:extLst>
          </p:cNvPr>
          <p:cNvGrpSpPr/>
          <p:nvPr/>
        </p:nvGrpSpPr>
        <p:grpSpPr>
          <a:xfrm>
            <a:off x="3139912" y="3277740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8807C91-ED60-AA57-0BE4-422AAC4E12F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E8E9590-3F9F-A1CB-3F74-2A23B30636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F13EE0-5FA0-7952-B978-54EC29E747DE}"/>
                  </a:ext>
                </a:extLst>
              </p:cNvPr>
              <p:cNvSpPr txBox="1"/>
              <p:nvPr/>
            </p:nvSpPr>
            <p:spPr>
              <a:xfrm>
                <a:off x="5606789" y="5057569"/>
                <a:ext cx="24059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F13EE0-5FA0-7952-B978-54EC29E74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789" y="5057569"/>
                <a:ext cx="24059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CD2C242-8FB6-58F8-C1E7-C26848B4FE25}"/>
              </a:ext>
            </a:extLst>
          </p:cNvPr>
          <p:cNvSpPr/>
          <p:nvPr/>
        </p:nvSpPr>
        <p:spPr>
          <a:xfrm>
            <a:off x="1125997" y="5690440"/>
            <a:ext cx="1907368" cy="19749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41" grpId="0"/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568" y="365126"/>
            <a:ext cx="456278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pells_equation.py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252880-15F3-4694-B92F-9D3FF4C88575}"/>
              </a:ext>
            </a:extLst>
          </p:cNvPr>
          <p:cNvGrpSpPr/>
          <p:nvPr/>
        </p:nvGrpSpPr>
        <p:grpSpPr>
          <a:xfrm>
            <a:off x="819195" y="1655610"/>
            <a:ext cx="7174680" cy="5009322"/>
            <a:chOff x="819195" y="1655610"/>
            <a:chExt cx="7174680" cy="50093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29824E-618B-4694-90B0-234667D0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07"/>
            <a:stretch/>
          </p:blipFill>
          <p:spPr>
            <a:xfrm>
              <a:off x="819195" y="1655610"/>
              <a:ext cx="1958014" cy="49779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FEC5BD-E14A-4FF8-8350-00C8AEAF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3167" y="1655610"/>
              <a:ext cx="1947350" cy="49779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CDA9DA-106F-4BC4-AF51-DB08D715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6475" y="1655610"/>
              <a:ext cx="2057400" cy="5009322"/>
            </a:xfrm>
            <a:prstGeom prst="rect">
              <a:avLst/>
            </a:prstGeom>
          </p:spPr>
        </p:pic>
      </p:grp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22BB87C5-11DD-4349-AD66-29C84CA02573}"/>
              </a:ext>
            </a:extLst>
          </p:cNvPr>
          <p:cNvSpPr/>
          <p:nvPr/>
        </p:nvSpPr>
        <p:spPr>
          <a:xfrm>
            <a:off x="960409" y="473065"/>
            <a:ext cx="2662085" cy="995516"/>
          </a:xfrm>
          <a:prstGeom prst="borderCallout2">
            <a:avLst>
              <a:gd name="adj1" fmla="val 89120"/>
              <a:gd name="adj2" fmla="val 82803"/>
              <a:gd name="adj3" fmla="val 170602"/>
              <a:gd name="adj4" fmla="val 77516"/>
              <a:gd name="adj5" fmla="val 212661"/>
              <a:gd name="adj6" fmla="val 60457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Hyphens indicate no solution was found in the allowed search space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08802-CB99-4FFF-A8F6-66A4E07262D1}"/>
              </a:ext>
            </a:extLst>
          </p:cNvPr>
          <p:cNvSpPr/>
          <p:nvPr/>
        </p:nvSpPr>
        <p:spPr>
          <a:xfrm>
            <a:off x="960409" y="2521974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A473DA-D6D1-4D12-8507-1A0C9B230540}"/>
              </a:ext>
            </a:extLst>
          </p:cNvPr>
          <p:cNvSpPr/>
          <p:nvPr/>
        </p:nvSpPr>
        <p:spPr>
          <a:xfrm>
            <a:off x="6114337" y="5152003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ECF98D-F093-43EA-BF60-07355D042A58}"/>
              </a:ext>
            </a:extLst>
          </p:cNvPr>
          <p:cNvSpPr/>
          <p:nvPr/>
        </p:nvSpPr>
        <p:spPr>
          <a:xfrm>
            <a:off x="6114336" y="4505585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2369FF-BBD6-4AC9-842A-525E0AA4BD41}"/>
              </a:ext>
            </a:extLst>
          </p:cNvPr>
          <p:cNvSpPr/>
          <p:nvPr/>
        </p:nvSpPr>
        <p:spPr>
          <a:xfrm>
            <a:off x="6114335" y="1900696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CB1B6F-8597-4E2C-A094-C5A099D0907B}"/>
              </a:ext>
            </a:extLst>
          </p:cNvPr>
          <p:cNvSpPr/>
          <p:nvPr/>
        </p:nvSpPr>
        <p:spPr>
          <a:xfrm>
            <a:off x="3506004" y="4175019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97EA58-60CA-43C3-9689-5BBB6B4BD9A0}"/>
              </a:ext>
            </a:extLst>
          </p:cNvPr>
          <p:cNvSpPr/>
          <p:nvPr/>
        </p:nvSpPr>
        <p:spPr>
          <a:xfrm>
            <a:off x="960409" y="3561505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246DD9-0D46-4901-8CF4-43F5D5B21E2A}"/>
              </a:ext>
            </a:extLst>
          </p:cNvPr>
          <p:cNvSpPr/>
          <p:nvPr/>
        </p:nvSpPr>
        <p:spPr>
          <a:xfrm>
            <a:off x="947364" y="5009022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97126A-DA02-45A8-A6E9-9D0BE3BC79C8}"/>
              </a:ext>
            </a:extLst>
          </p:cNvPr>
          <p:cNvSpPr/>
          <p:nvPr/>
        </p:nvSpPr>
        <p:spPr>
          <a:xfrm>
            <a:off x="3502390" y="1893496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BE38939-ABBD-4528-89B8-273AD4F3C586}"/>
              </a:ext>
            </a:extLst>
          </p:cNvPr>
          <p:cNvGrpSpPr/>
          <p:nvPr/>
        </p:nvGrpSpPr>
        <p:grpSpPr>
          <a:xfrm>
            <a:off x="1789560" y="3035807"/>
            <a:ext cx="931700" cy="438912"/>
            <a:chOff x="1789560" y="3035807"/>
            <a:chExt cx="931700" cy="4389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56F3EC-F1A2-42E9-9B7D-A3D2E52D2471}"/>
                </a:ext>
              </a:extLst>
            </p:cNvPr>
            <p:cNvCxnSpPr/>
            <p:nvPr/>
          </p:nvCxnSpPr>
          <p:spPr>
            <a:xfrm>
              <a:off x="17895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54F66-79BE-44A9-8375-A7D19F924F13}"/>
                </a:ext>
              </a:extLst>
            </p:cNvPr>
            <p:cNvCxnSpPr/>
            <p:nvPr/>
          </p:nvCxnSpPr>
          <p:spPr>
            <a:xfrm>
              <a:off x="27212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1801883" y="3869570"/>
            <a:ext cx="90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9.1875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371350" y="3474439"/>
            <a:ext cx="70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964447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554288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1159243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243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345996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55408" y="2765146"/>
            <a:ext cx="1" cy="1104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910475" y="4432279"/>
                <a:ext cx="1840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9.1875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=84.410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475" y="4432279"/>
                <a:ext cx="1840184" cy="276999"/>
              </a:xfrm>
              <a:prstGeom prst="rect">
                <a:avLst/>
              </a:prstGeom>
              <a:blipFill>
                <a:blip r:embed="rId6"/>
                <a:stretch>
                  <a:fillRect l="-2318" t="-4348" r="-298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3016026" y="4883806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84.410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026" y="4883806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CAF09-6C9C-422B-ABE1-72ED8B5675AB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V="1">
            <a:off x="2708934" y="3659105"/>
            <a:ext cx="371991" cy="395131"/>
          </a:xfrm>
          <a:prstGeom prst="bentConnector3">
            <a:avLst>
              <a:gd name="adj1" fmla="val 161453"/>
            </a:avLst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5306FEE-A0D4-4C94-81ED-A2AAEF0548E8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4FA3C8-3AA9-4AA2-88C2-2E4EA1292E5A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7C2B0A-76AC-477F-A38A-7E732E57A0C8}"/>
              </a:ext>
            </a:extLst>
          </p:cNvPr>
          <p:cNvSpPr txBox="1"/>
          <p:nvPr/>
        </p:nvSpPr>
        <p:spPr>
          <a:xfrm>
            <a:off x="3933129" y="5254824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B2D742-A4B7-4E78-87BE-DC1510E0E51E}"/>
              </a:ext>
            </a:extLst>
          </p:cNvPr>
          <p:cNvCxnSpPr>
            <a:cxnSpLocks/>
          </p:cNvCxnSpPr>
          <p:nvPr/>
        </p:nvCxnSpPr>
        <p:spPr>
          <a:xfrm flipH="1" flipV="1">
            <a:off x="3908499" y="5254825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AA833699-5BFA-4D10-B852-D93A1EE93D4E}"/>
              </a:ext>
            </a:extLst>
          </p:cNvPr>
          <p:cNvSpPr/>
          <p:nvPr/>
        </p:nvSpPr>
        <p:spPr>
          <a:xfrm>
            <a:off x="4770433" y="2682282"/>
            <a:ext cx="1656885" cy="893677"/>
          </a:xfrm>
          <a:prstGeom prst="wedgeRectCallout">
            <a:avLst>
              <a:gd name="adj1" fmla="val -129837"/>
              <a:gd name="adj2" fmla="val 7203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highEnd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down to the estimate</a:t>
            </a:r>
          </a:p>
        </p:txBody>
      </p:sp>
    </p:spTree>
    <p:extLst>
      <p:ext uri="{BB962C8B-B14F-4D97-AF65-F5344CB8AC3E}">
        <p14:creationId xmlns:p14="http://schemas.microsoft.com/office/powerpoint/2010/main" val="222600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Pell's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4"/>
                <a:ext cx="8007349" cy="435394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Which values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have no solution?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4, 9, 16, 25, 36, 49, </m:t>
                      </m:r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64, 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Some of the values for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are much bigger than for other close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i="1" dirty="0"/>
                  <a:t>magnitude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seem to be a good predictor about the magnitude of the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values that solve the equation for that specific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4"/>
                <a:ext cx="8007349" cy="4353949"/>
              </a:xfrm>
              <a:blipFill>
                <a:blip r:embed="rId3"/>
                <a:stretch>
                  <a:fillRect l="-1066" t="-1958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2E798-393A-4445-8498-2A95A8A9A652}"/>
              </a:ext>
            </a:extLst>
          </p:cNvPr>
          <p:cNvGrpSpPr/>
          <p:nvPr/>
        </p:nvGrpSpPr>
        <p:grpSpPr>
          <a:xfrm>
            <a:off x="3538666" y="3315263"/>
            <a:ext cx="2066667" cy="1628571"/>
            <a:chOff x="4209718" y="3307888"/>
            <a:chExt cx="2066667" cy="1628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F0DFFA-9837-4FD9-BF42-9050017F5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9718" y="3307888"/>
              <a:ext cx="2066667" cy="162857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C1BF12-CB1E-45D5-A29A-98227B98FCC9}"/>
                </a:ext>
              </a:extLst>
            </p:cNvPr>
            <p:cNvSpPr/>
            <p:nvPr/>
          </p:nvSpPr>
          <p:spPr>
            <a:xfrm>
              <a:off x="4328652" y="4372897"/>
              <a:ext cx="1784554" cy="2212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127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Equation: Period of a Standard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96426-B943-48F6-8AE1-D082D29B4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47" y="1559066"/>
            <a:ext cx="3105455" cy="4136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53A0E4-44D5-4886-A5BD-CDFBAE575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252"/>
          <a:stretch/>
        </p:blipFill>
        <p:spPr>
          <a:xfrm>
            <a:off x="4980280" y="2701444"/>
            <a:ext cx="1680950" cy="228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13ED76-7645-4B1E-AFDA-5B72A1A0759A}"/>
                  </a:ext>
                </a:extLst>
              </p:cNvPr>
              <p:cNvSpPr txBox="1"/>
              <p:nvPr/>
            </p:nvSpPr>
            <p:spPr>
              <a:xfrm>
                <a:off x="4222898" y="2662122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68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13ED76-7645-4B1E-AFDA-5B72A1A07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98" y="2662122"/>
                <a:ext cx="619785" cy="275268"/>
              </a:xfrm>
              <a:prstGeom prst="rect">
                <a:avLst/>
              </a:prstGeom>
              <a:blipFill>
                <a:blip r:embed="rId5"/>
                <a:stretch>
                  <a:fillRect r="-297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464C09-DFB9-4ECE-B173-D1118B25DB25}"/>
              </a:ext>
            </a:extLst>
          </p:cNvPr>
          <p:cNvCxnSpPr/>
          <p:nvPr/>
        </p:nvCxnSpPr>
        <p:spPr>
          <a:xfrm>
            <a:off x="5375786" y="2647334"/>
            <a:ext cx="4719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EFF6E78-F132-4A89-8004-F167D695B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277" y="4062416"/>
            <a:ext cx="3361905" cy="238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56B6D-D50C-474A-BBFA-022AB7338895}"/>
                  </a:ext>
                </a:extLst>
              </p:cNvPr>
              <p:cNvSpPr txBox="1"/>
              <p:nvPr/>
            </p:nvSpPr>
            <p:spPr>
              <a:xfrm>
                <a:off x="4222897" y="4043830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56B6D-D50C-474A-BBFA-022AB7338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97" y="4043830"/>
                <a:ext cx="619785" cy="275268"/>
              </a:xfrm>
              <a:prstGeom prst="rect">
                <a:avLst/>
              </a:prstGeom>
              <a:blipFill>
                <a:blip r:embed="rId7"/>
                <a:stretch>
                  <a:fillRect r="-297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5390C-E6EA-4B26-83C4-1CE309DB0CC2}"/>
              </a:ext>
            </a:extLst>
          </p:cNvPr>
          <p:cNvCxnSpPr>
            <a:cxnSpLocks/>
          </p:cNvCxnSpPr>
          <p:nvPr/>
        </p:nvCxnSpPr>
        <p:spPr>
          <a:xfrm>
            <a:off x="5373327" y="3994353"/>
            <a:ext cx="1287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E23D2DC4-6201-40BC-8986-5C25B086D911}"/>
              </a:ext>
            </a:extLst>
          </p:cNvPr>
          <p:cNvSpPr/>
          <p:nvPr/>
        </p:nvSpPr>
        <p:spPr>
          <a:xfrm>
            <a:off x="6822972" y="2148544"/>
            <a:ext cx="1341181" cy="302342"/>
          </a:xfrm>
          <a:prstGeom prst="borderCallout2">
            <a:avLst>
              <a:gd name="adj1" fmla="val 118750"/>
              <a:gd name="adj2" fmla="val 32345"/>
              <a:gd name="adj3" fmla="val 172408"/>
              <a:gd name="adj4" fmla="val 24859"/>
              <a:gd name="adj5" fmla="val 219616"/>
              <a:gd name="adj6" fmla="val -7610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Standard CF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DE558C7-DE2F-48E3-A13F-F77C650AE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69" y="5962779"/>
            <a:ext cx="5552381" cy="219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D44104-BBA7-4E13-8943-8D0A54DF0764}"/>
                  </a:ext>
                </a:extLst>
              </p:cNvPr>
              <p:cNvSpPr txBox="1"/>
              <p:nvPr/>
            </p:nvSpPr>
            <p:spPr>
              <a:xfrm>
                <a:off x="2096672" y="5931768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D44104-BBA7-4E13-8943-8D0A54DF0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672" y="5931768"/>
                <a:ext cx="619785" cy="275268"/>
              </a:xfrm>
              <a:prstGeom prst="rect">
                <a:avLst/>
              </a:prstGeom>
              <a:blipFill>
                <a:blip r:embed="rId9"/>
                <a:stretch>
                  <a:fillRect r="-196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AC197F-465C-4B9B-B2D7-29083C4786FF}"/>
              </a:ext>
            </a:extLst>
          </p:cNvPr>
          <p:cNvCxnSpPr>
            <a:cxnSpLocks/>
          </p:cNvCxnSpPr>
          <p:nvPr/>
        </p:nvCxnSpPr>
        <p:spPr>
          <a:xfrm>
            <a:off x="3237513" y="5917020"/>
            <a:ext cx="30379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ECB65C-B0EF-4600-98D4-033073D5CDE1}"/>
              </a:ext>
            </a:extLst>
          </p:cNvPr>
          <p:cNvSpPr txBox="1"/>
          <p:nvPr/>
        </p:nvSpPr>
        <p:spPr>
          <a:xfrm>
            <a:off x="5033806" y="2282366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6BD8DE-4C25-4911-AC9F-B4F2BE013FAA}"/>
              </a:ext>
            </a:extLst>
          </p:cNvPr>
          <p:cNvSpPr txBox="1"/>
          <p:nvPr/>
        </p:nvSpPr>
        <p:spPr>
          <a:xfrm>
            <a:off x="5439325" y="3631638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B3AFB9-6C4A-4008-84C7-905C87734AA0}"/>
              </a:ext>
            </a:extLst>
          </p:cNvPr>
          <p:cNvSpPr txBox="1"/>
          <p:nvPr/>
        </p:nvSpPr>
        <p:spPr>
          <a:xfrm>
            <a:off x="4072273" y="5549948"/>
            <a:ext cx="136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11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C0E2CAA-9399-47E5-AB2D-F4D0D050C808}"/>
              </a:ext>
            </a:extLst>
          </p:cNvPr>
          <p:cNvCxnSpPr>
            <a:cxnSpLocks/>
          </p:cNvCxnSpPr>
          <p:nvPr/>
        </p:nvCxnSpPr>
        <p:spPr>
          <a:xfrm>
            <a:off x="1696065" y="5353665"/>
            <a:ext cx="508819" cy="6091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6DB7BA5-AED5-45F8-A1F2-3AE5F0141D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276" y="5023361"/>
            <a:ext cx="3361905" cy="2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/>
              <p:nvPr/>
            </p:nvSpPr>
            <p:spPr>
              <a:xfrm>
                <a:off x="4242679" y="4996778"/>
                <a:ext cx="619785" cy="280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53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679" y="4996778"/>
                <a:ext cx="619785" cy="280270"/>
              </a:xfrm>
              <a:prstGeom prst="rect">
                <a:avLst/>
              </a:prstGeom>
              <a:blipFill>
                <a:blip r:embed="rId11"/>
                <a:stretch>
                  <a:fillRect r="-19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C51AE8-E4CE-46D2-86CD-916261C49216}"/>
              </a:ext>
            </a:extLst>
          </p:cNvPr>
          <p:cNvCxnSpPr>
            <a:cxnSpLocks/>
          </p:cNvCxnSpPr>
          <p:nvPr/>
        </p:nvCxnSpPr>
        <p:spPr>
          <a:xfrm>
            <a:off x="5373327" y="4965381"/>
            <a:ext cx="1287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4525F5E-A2B8-4C45-A955-57A53DD2351D}"/>
              </a:ext>
            </a:extLst>
          </p:cNvPr>
          <p:cNvSpPr txBox="1"/>
          <p:nvPr/>
        </p:nvSpPr>
        <p:spPr>
          <a:xfrm>
            <a:off x="5439325" y="4565191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5</a:t>
            </a:r>
          </a:p>
        </p:txBody>
      </p:sp>
    </p:spTree>
    <p:extLst>
      <p:ext uri="{BB962C8B-B14F-4D97-AF65-F5344CB8AC3E}">
        <p14:creationId xmlns:p14="http://schemas.microsoft.com/office/powerpoint/2010/main" val="4790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 animBg="1"/>
      <p:bldP spid="22" grpId="0"/>
      <p:bldP spid="25" grpId="0"/>
      <p:bldP spid="26" grpId="0"/>
      <p:bldP spid="27" grpId="0"/>
      <p:bldP spid="24" grpId="0"/>
      <p:bldP spid="3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Equation: Period of a Standard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96426-B943-48F6-8AE1-D082D29B4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5"/>
          <a:stretch/>
        </p:blipFill>
        <p:spPr>
          <a:xfrm>
            <a:off x="903913" y="2246340"/>
            <a:ext cx="3105455" cy="23239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/>
              <p:nvPr/>
            </p:nvSpPr>
            <p:spPr>
              <a:xfrm>
                <a:off x="4297761" y="4091607"/>
                <a:ext cx="408893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1" y="4091607"/>
                <a:ext cx="408893" cy="275268"/>
              </a:xfrm>
              <a:prstGeom prst="rect">
                <a:avLst/>
              </a:prstGeom>
              <a:blipFill>
                <a:blip r:embed="rId4"/>
                <a:stretch>
                  <a:fillRect r="-1044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4525F5E-A2B8-4C45-A955-57A53DD2351D}"/>
              </a:ext>
            </a:extLst>
          </p:cNvPr>
          <p:cNvSpPr txBox="1"/>
          <p:nvPr/>
        </p:nvSpPr>
        <p:spPr>
          <a:xfrm>
            <a:off x="4917544" y="4034069"/>
            <a:ext cx="12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Period = 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4D484-D24E-416D-82D6-BC4CC9BB8D50}"/>
                  </a:ext>
                </a:extLst>
              </p:cNvPr>
              <p:cNvSpPr/>
              <p:nvPr/>
            </p:nvSpPr>
            <p:spPr>
              <a:xfrm>
                <a:off x="1436360" y="1686467"/>
                <a:ext cx="2040559" cy="615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4D484-D24E-416D-82D6-BC4CC9BB8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360" y="1686467"/>
                <a:ext cx="204055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3AE170-D380-4CFA-A044-91DF3E5301E7}"/>
                  </a:ext>
                </a:extLst>
              </p:cNvPr>
              <p:cNvSpPr/>
              <p:nvPr/>
            </p:nvSpPr>
            <p:spPr>
              <a:xfrm>
                <a:off x="6527643" y="2958402"/>
                <a:ext cx="2151661" cy="954063"/>
              </a:xfrm>
              <a:prstGeom prst="wedgeRoundRectCallout">
                <a:avLst>
                  <a:gd name="adj1" fmla="val -75267"/>
                  <a:gd name="adj2" fmla="val 583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If the period of the standard CF for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large…</a:t>
                </a:r>
              </a:p>
            </p:txBody>
          </p:sp>
        </mc:Choice>
        <mc:Fallback xmlns="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3AE170-D380-4CFA-A044-91DF3E530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643" y="2958402"/>
                <a:ext cx="2151661" cy="954063"/>
              </a:xfrm>
              <a:prstGeom prst="wedgeRoundRectCallout">
                <a:avLst>
                  <a:gd name="adj1" fmla="val -75267"/>
                  <a:gd name="adj2" fmla="val 58326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2E7449E9-CD30-4B41-849F-38398BFA203E}"/>
              </a:ext>
            </a:extLst>
          </p:cNvPr>
          <p:cNvSpPr/>
          <p:nvPr/>
        </p:nvSpPr>
        <p:spPr>
          <a:xfrm>
            <a:off x="1475766" y="5368414"/>
            <a:ext cx="3333819" cy="813227"/>
          </a:xfrm>
          <a:prstGeom prst="wedgeRoundRectCallout">
            <a:avLst>
              <a:gd name="adj1" fmla="val -5036"/>
              <a:gd name="adj2" fmla="val -1822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…then the x &amp; y will be large for the solution to Pell’s equation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9EEF7-1AD3-455B-B2D6-A1DFBC1FE7D3}"/>
              </a:ext>
            </a:extLst>
          </p:cNvPr>
          <p:cNvSpPr/>
          <p:nvPr/>
        </p:nvSpPr>
        <p:spPr>
          <a:xfrm>
            <a:off x="1947492" y="4091607"/>
            <a:ext cx="866692" cy="24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DB0F3C-DF6B-40DB-A56C-3917159E8263}"/>
              </a:ext>
            </a:extLst>
          </p:cNvPr>
          <p:cNvSpPr/>
          <p:nvPr/>
        </p:nvSpPr>
        <p:spPr>
          <a:xfrm>
            <a:off x="3142676" y="4091606"/>
            <a:ext cx="866692" cy="24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111D4D-D9E5-483D-8921-2024AD59C49A}"/>
                  </a:ext>
                </a:extLst>
              </p:cNvPr>
              <p:cNvSpPr txBox="1"/>
              <p:nvPr/>
            </p:nvSpPr>
            <p:spPr>
              <a:xfrm>
                <a:off x="4297761" y="2735284"/>
                <a:ext cx="408894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111D4D-D9E5-483D-8921-2024AD59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1" y="2735284"/>
                <a:ext cx="408894" cy="275268"/>
              </a:xfrm>
              <a:prstGeom prst="rect">
                <a:avLst/>
              </a:prstGeom>
              <a:blipFill>
                <a:blip r:embed="rId7"/>
                <a:stretch>
                  <a:fillRect r="-1044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B93CE8F-8CA7-42DF-8157-757FA8B9E6B8}"/>
              </a:ext>
            </a:extLst>
          </p:cNvPr>
          <p:cNvSpPr txBox="1"/>
          <p:nvPr/>
        </p:nvSpPr>
        <p:spPr>
          <a:xfrm>
            <a:off x="4917544" y="2677746"/>
            <a:ext cx="12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Period =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96EA83-1CC0-4B94-92DB-FE0B28B920E7}"/>
              </a:ext>
            </a:extLst>
          </p:cNvPr>
          <p:cNvSpPr/>
          <p:nvPr/>
        </p:nvSpPr>
        <p:spPr>
          <a:xfrm>
            <a:off x="2477728" y="2735285"/>
            <a:ext cx="336455" cy="244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67C0E2-2638-49AE-83B3-12051A3D858A}"/>
              </a:ext>
            </a:extLst>
          </p:cNvPr>
          <p:cNvSpPr/>
          <p:nvPr/>
        </p:nvSpPr>
        <p:spPr>
          <a:xfrm>
            <a:off x="3672912" y="2735284"/>
            <a:ext cx="336456" cy="244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9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1" grpId="0" animBg="1"/>
      <p:bldP spid="32" grpId="0" animBg="1"/>
      <p:bldP spid="6" grpId="0" animBg="1"/>
      <p:bldP spid="33" grpId="0" animBg="1"/>
      <p:bldP spid="34" grpId="0"/>
      <p:bldP spid="35" grpId="0"/>
      <p:bldP spid="36" grpId="0" animBg="1"/>
      <p:bldP spid="3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AE7011-3FCC-1092-DD6E-8DA0B278A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48" y="1588508"/>
            <a:ext cx="7761905" cy="40857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945DF-AEFB-7046-325D-C8DC41A48441}"/>
              </a:ext>
            </a:extLst>
          </p:cNvPr>
          <p:cNvSpPr/>
          <p:nvPr/>
        </p:nvSpPr>
        <p:spPr>
          <a:xfrm>
            <a:off x="3065489" y="5074168"/>
            <a:ext cx="1161737" cy="254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8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188081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Rational, Irrational, and Transcendental numbers each have their style of continued fractions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take any real number and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generate</a:t>
                </a:r>
                <a:r>
                  <a:rPr lang="en-US" sz="2000" dirty="0"/>
                  <a:t> a CF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Given a CF, we can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expand</a:t>
                </a:r>
                <a:r>
                  <a:rPr lang="en-US" sz="2000" dirty="0"/>
                  <a:t> it to regain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convergents</a:t>
                </a:r>
                <a:r>
                  <a:rPr lang="en-US" sz="2400" dirty="0"/>
                  <a:t> of a CF are excellent approximations to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magnitude of the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values in solutions to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Pell’s Equation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=1}</m:t>
                    </m:r>
                  </m:oMath>
                </a14:m>
                <a:r>
                  <a:rPr lang="en-US" sz="2400" dirty="0"/>
                  <a:t> is related to the </a:t>
                </a:r>
                <a:r>
                  <a:rPr lang="en-US" sz="2400" u="sng" dirty="0"/>
                  <a:t>period</a:t>
                </a:r>
                <a:r>
                  <a:rPr lang="en-US" sz="2400" dirty="0"/>
                  <a:t> of the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continued fraction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Memorizing thousands of digits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dirty="0"/>
                  <a:t> is okay – but I’d instead appreciate its beautifully simple GCF: 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[3; 1, {(2n+1)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|6}]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188081" cy="4840898"/>
              </a:xfrm>
              <a:blipFill>
                <a:blip r:embed="rId3"/>
                <a:stretch>
                  <a:fillRect l="-1042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FA18FB-D61C-D007-5689-9C6BEFC3A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</p:spTree>
    <p:extLst>
      <p:ext uri="{BB962C8B-B14F-4D97-AF65-F5344CB8AC3E}">
        <p14:creationId xmlns:p14="http://schemas.microsoft.com/office/powerpoint/2010/main" val="30839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188081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CFs </a:t>
            </a:r>
            <a:r>
              <a:rPr lang="en-US" sz="2400" i="1" dirty="0">
                <a:solidFill>
                  <a:srgbClr val="FF0000"/>
                </a:solidFill>
              </a:rPr>
              <a:t>may</a:t>
            </a:r>
            <a:r>
              <a:rPr lang="en-US" sz="2400" dirty="0"/>
              <a:t> have their own rich </a:t>
            </a:r>
            <a:r>
              <a:rPr lang="en-US" sz="2400" b="1" dirty="0">
                <a:solidFill>
                  <a:srgbClr val="7030A0"/>
                </a:solidFill>
              </a:rPr>
              <a:t>arithmetic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algebra</a:t>
            </a:r>
            <a:r>
              <a:rPr lang="en-US" sz="2400" dirty="0"/>
              <a:t>, and potentially even their own </a:t>
            </a:r>
            <a:r>
              <a:rPr lang="en-US" sz="2400" b="1" dirty="0">
                <a:solidFill>
                  <a:srgbClr val="7030A0"/>
                </a:solidFill>
              </a:rPr>
              <a:t>calculus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can one </a:t>
            </a:r>
            <a:r>
              <a:rPr lang="en-US" sz="2000" u="sng" dirty="0"/>
              <a:t>directly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divide</a:t>
            </a:r>
            <a:r>
              <a:rPr lang="en-US" sz="2000" dirty="0"/>
              <a:t> two CFs?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can one </a:t>
            </a:r>
            <a:r>
              <a:rPr lang="en-US" sz="2000" u="sng" dirty="0"/>
              <a:t>directly</a:t>
            </a:r>
            <a:r>
              <a:rPr lang="en-US" sz="2000" dirty="0"/>
              <a:t> take the </a:t>
            </a:r>
            <a:r>
              <a:rPr lang="en-US" sz="2000" b="1" dirty="0"/>
              <a:t>sin()</a:t>
            </a:r>
            <a:r>
              <a:rPr lang="en-US" sz="2000" dirty="0"/>
              <a:t> of a CF?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does the </a:t>
            </a:r>
            <a:r>
              <a:rPr lang="en-US" sz="2000" b="1" dirty="0">
                <a:solidFill>
                  <a:srgbClr val="00B050"/>
                </a:solidFill>
              </a:rPr>
              <a:t>factorial</a:t>
            </a:r>
            <a:r>
              <a:rPr lang="en-US" sz="2000" dirty="0"/>
              <a:t> of a CF look like?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many ways a CF is a </a:t>
            </a:r>
            <a:r>
              <a:rPr lang="en-US" sz="2400" i="1" dirty="0"/>
              <a:t>more accurate</a:t>
            </a:r>
            <a:r>
              <a:rPr lang="en-US" sz="2400" dirty="0"/>
              <a:t> representation of an irrational or transcendental number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sum of an infinite series must stop somewhere, and after that point, all of the remaining digits of precision are lost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CF encodes the entire number </a:t>
            </a:r>
            <a:r>
              <a:rPr lang="en-US" sz="2000" b="1" dirty="0">
                <a:solidFill>
                  <a:srgbClr val="FF0000"/>
                </a:solidFill>
              </a:rPr>
              <a:t>with no loss of precision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can you discover about CFs?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D357BC-3F4E-7C78-046D-EAF518C7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</p:spTree>
    <p:extLst>
      <p:ext uri="{BB962C8B-B14F-4D97-AF65-F5344CB8AC3E}">
        <p14:creationId xmlns:p14="http://schemas.microsoft.com/office/powerpoint/2010/main" val="278235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Sessions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to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</a:t>
            </a:r>
            <a:r>
              <a:rPr lang="en-US" sz="2400" b="1" dirty="0">
                <a:solidFill>
                  <a:srgbClr val="00B050"/>
                </a:solidFill>
              </a:rPr>
              <a:t>algorithm</a:t>
            </a:r>
            <a:r>
              <a:rPr lang="en-US" sz="2400" dirty="0"/>
              <a:t> is a baking recipe with initial conditions and a set of step-by-step instructions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Tuples</a:t>
            </a:r>
            <a:r>
              <a:rPr lang="en-US" sz="2400" dirty="0"/>
              <a:t> are a set of values packed into a single variable that can be unpacked (extracted) into individual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</a:t>
            </a:r>
            <a:r>
              <a:rPr lang="en-US" sz="2400" b="1" dirty="0">
                <a:solidFill>
                  <a:srgbClr val="0070C0"/>
                </a:solidFill>
              </a:rPr>
              <a:t>packages</a:t>
            </a:r>
            <a:r>
              <a:rPr lang="en-US" sz="2400" dirty="0"/>
              <a:t> contain useful functions that we can import into our program to benefit from </a:t>
            </a:r>
            <a:r>
              <a:rPr lang="en-US" sz="2400" b="1" dirty="0">
                <a:solidFill>
                  <a:srgbClr val="FF0000"/>
                </a:solidFill>
              </a:rPr>
              <a:t>solid</a:t>
            </a:r>
            <a:r>
              <a:rPr lang="en-US" sz="2400" dirty="0"/>
              <a:t> code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Numpy</a:t>
            </a:r>
            <a:r>
              <a:rPr lang="en-US" sz="2400" dirty="0"/>
              <a:t> is a very important external package used in Python as it provides the most common mathematical operations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Python Package Index </a:t>
            </a:r>
            <a:r>
              <a:rPr lang="en-US" sz="2400" dirty="0"/>
              <a:t>is the authoritative site to look for available external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Sessions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to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of </a:t>
            </a:r>
            <a:r>
              <a:rPr lang="en-US" sz="2400" b="1" dirty="0">
                <a:solidFill>
                  <a:srgbClr val="7030A0"/>
                </a:solidFill>
              </a:rPr>
              <a:t>[inclusive, exclusive) </a:t>
            </a:r>
            <a:r>
              <a:rPr lang="en-US" sz="2400" dirty="0"/>
              <a:t>ranges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walrus</a:t>
            </a:r>
            <a:r>
              <a:rPr lang="en-US" sz="2400" dirty="0"/>
              <a:t> operator allows you to assign values to a variable inside a statement, and the lifetime (scope) of that variable is the containing function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break</a:t>
            </a:r>
            <a:r>
              <a:rPr lang="en-US" sz="2400" dirty="0"/>
              <a:t> statement in a loop immediately exits out of that loop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mpmath</a:t>
            </a:r>
            <a:r>
              <a:rPr lang="en-US" sz="2400" dirty="0"/>
              <a:t> package enables arbitrary multi-precision floating point mathematics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5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Sessions </a:t>
            </a:r>
            <a:r>
              <a:rPr lang="en-US" sz="3200" b="1" dirty="0">
                <a:latin typeface="+mn-lt"/>
              </a:rPr>
              <a:t>01</a:t>
            </a:r>
            <a:r>
              <a:rPr lang="en-US" sz="3200" dirty="0">
                <a:latin typeface="+mn-lt"/>
              </a:rPr>
              <a:t> to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supports traditional </a:t>
            </a:r>
            <a:r>
              <a:rPr lang="en-US" sz="2400" b="1" dirty="0"/>
              <a:t>procedural</a:t>
            </a:r>
            <a:r>
              <a:rPr lang="en-US" sz="2400" dirty="0"/>
              <a:t> (imperative) coding styles, but it also supports more </a:t>
            </a:r>
            <a:r>
              <a:rPr lang="en-US" sz="2400" b="1" dirty="0">
                <a:solidFill>
                  <a:srgbClr val="0070C0"/>
                </a:solidFill>
              </a:rPr>
              <a:t>functional</a:t>
            </a:r>
            <a:r>
              <a:rPr lang="en-US" sz="2400" dirty="0"/>
              <a:t> (declarative) styles using </a:t>
            </a:r>
            <a:r>
              <a:rPr lang="en-US" sz="2400" b="1" dirty="0">
                <a:solidFill>
                  <a:srgbClr val="7030A0"/>
                </a:solidFill>
              </a:rPr>
              <a:t>list comprehensions </a:t>
            </a:r>
            <a:r>
              <a:rPr lang="en-US" sz="2400" dirty="0"/>
              <a:t>and tuple operations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Sympy</a:t>
            </a:r>
            <a:r>
              <a:rPr lang="en-US" sz="2400" dirty="0"/>
              <a:t> enables symbolic mathematics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Numba</a:t>
            </a:r>
            <a:r>
              <a:rPr lang="en-US" sz="2400" dirty="0"/>
              <a:t> allows simple Python functions to be compiled to pure machine language for faster execution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seek </a:t>
            </a:r>
            <a:r>
              <a:rPr lang="en-US" sz="2400" b="1" dirty="0">
                <a:solidFill>
                  <a:srgbClr val="FF0000"/>
                </a:solidFill>
              </a:rPr>
              <a:t>independent confirmation </a:t>
            </a:r>
            <a:r>
              <a:rPr lang="en-US" sz="2400" dirty="0"/>
              <a:t>of your program's output – use a different CPU, OS, and language to reimplement your algorithm to verify consistent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4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Write a Python program called </a:t>
            </a:r>
            <a:r>
              <a:rPr lang="en-US" sz="2400" b="1" dirty="0"/>
              <a:t>lcm_gcd.py</a:t>
            </a:r>
            <a:r>
              <a:rPr lang="en-US" sz="2400" dirty="0"/>
              <a:t> to calculate the lowest common multiple (LCM) of two integers</a:t>
            </a:r>
          </a:p>
          <a:p>
            <a:r>
              <a:rPr lang="en-US" sz="2400" dirty="0"/>
              <a:t>You may only use basic arithmetic operators  - no looping constructs</a:t>
            </a:r>
          </a:p>
          <a:p>
            <a:r>
              <a:rPr lang="en-US" sz="2400" dirty="0"/>
              <a:t>You may also leverage Python's built-in greatest common divisor (GCD) function</a:t>
            </a:r>
          </a:p>
          <a:p>
            <a:r>
              <a:rPr lang="en-US" sz="2400" dirty="0"/>
              <a:t>Calculate and display the LCM of </a:t>
            </a:r>
            <a:r>
              <a:rPr lang="en-US" sz="2400" b="1" dirty="0"/>
              <a:t>447618</a:t>
            </a:r>
            <a:r>
              <a:rPr lang="en-US" sz="2400" dirty="0"/>
              <a:t> and </a:t>
            </a:r>
            <a:r>
              <a:rPr lang="en-US" sz="2400" b="1" dirty="0"/>
              <a:t>2011835</a:t>
            </a:r>
            <a:endParaRPr lang="en-US" sz="2400" dirty="0"/>
          </a:p>
          <a:p>
            <a:r>
              <a:rPr lang="en-US" sz="2400" dirty="0"/>
              <a:t>Upload your solution to the BNL QIS102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9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430C1E0-7858-48FC-8EF3-B34792B65DD2}"/>
              </a:ext>
            </a:extLst>
          </p:cNvPr>
          <p:cNvGrpSpPr/>
          <p:nvPr/>
        </p:nvGrpSpPr>
        <p:grpSpPr>
          <a:xfrm>
            <a:off x="1789560" y="3035807"/>
            <a:ext cx="463529" cy="438912"/>
            <a:chOff x="1789560" y="3035807"/>
            <a:chExt cx="463529" cy="4389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56F3EC-F1A2-42E9-9B7D-A3D2E52D2471}"/>
                </a:ext>
              </a:extLst>
            </p:cNvPr>
            <p:cNvCxnSpPr/>
            <p:nvPr/>
          </p:nvCxnSpPr>
          <p:spPr>
            <a:xfrm>
              <a:off x="17895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54F66-79BE-44A9-8375-A7D19F924F13}"/>
                </a:ext>
              </a:extLst>
            </p:cNvPr>
            <p:cNvCxnSpPr/>
            <p:nvPr/>
          </p:nvCxnSpPr>
          <p:spPr>
            <a:xfrm>
              <a:off x="2253089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1477514" y="3904079"/>
            <a:ext cx="107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7.65625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151895" y="3474439"/>
            <a:ext cx="8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9.1875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905924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232421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917842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42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075333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>
            <a:cxnSpLocks/>
          </p:cNvCxnSpPr>
          <p:nvPr/>
        </p:nvCxnSpPr>
        <p:spPr>
          <a:xfrm>
            <a:off x="2021324" y="2765146"/>
            <a:ext cx="1" cy="1104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591934" y="4457139"/>
                <a:ext cx="19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7.65625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=58.618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934" y="4457139"/>
                <a:ext cx="1968424" cy="276999"/>
              </a:xfrm>
              <a:prstGeom prst="rect">
                <a:avLst/>
              </a:prstGeom>
              <a:blipFill>
                <a:blip r:embed="rId6"/>
                <a:stretch>
                  <a:fillRect l="-2167" t="-4348" r="-27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2790078" y="4859670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58.618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078" y="4859670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CAF09-6C9C-422B-ABE1-72ED8B5675AB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V="1">
            <a:off x="2550499" y="3659105"/>
            <a:ext cx="449899" cy="429640"/>
          </a:xfrm>
          <a:prstGeom prst="bentConnector3">
            <a:avLst>
              <a:gd name="adj1" fmla="val 150811"/>
            </a:avLst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85C0A-A87E-422C-885F-35C1A902F4A4}"/>
                  </a:ext>
                </a:extLst>
              </p:cNvPr>
              <p:cNvSpPr txBox="1"/>
              <p:nvPr/>
            </p:nvSpPr>
            <p:spPr>
              <a:xfrm>
                <a:off x="565316" y="5290620"/>
                <a:ext cx="2057400" cy="949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With each iteration we are closing in on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𝟒𝟗</m:t>
                        </m:r>
                      </m:e>
                    </m:ra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85C0A-A87E-422C-885F-35C1A902F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16" y="5290620"/>
                <a:ext cx="2057400" cy="949427"/>
              </a:xfrm>
              <a:prstGeom prst="rect">
                <a:avLst/>
              </a:prstGeom>
              <a:blipFill>
                <a:blip r:embed="rId8"/>
                <a:stretch>
                  <a:fillRect l="-2671" t="-3846" r="-207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06A5591-8A5E-4243-A7C4-3CA5759FD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657" y="4076521"/>
            <a:ext cx="1865986" cy="1684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F3113F-5518-47FE-9D76-50DB058170C9}"/>
              </a:ext>
            </a:extLst>
          </p:cNvPr>
          <p:cNvSpPr txBox="1"/>
          <p:nvPr/>
        </p:nvSpPr>
        <p:spPr>
          <a:xfrm>
            <a:off x="6489229" y="5773394"/>
            <a:ext cx="199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Isaac Newton (1642-1726)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7FDD65-028F-439D-B207-8A8F237631FD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9836BE-3B12-4A7A-8AA8-440D108874DE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A2B5BE-7598-4918-8263-77A9BC958B84}"/>
              </a:ext>
            </a:extLst>
          </p:cNvPr>
          <p:cNvSpPr txBox="1"/>
          <p:nvPr/>
        </p:nvSpPr>
        <p:spPr>
          <a:xfrm>
            <a:off x="3702523" y="5262201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B3232F-87C4-45B8-8617-BC319577B0EF}"/>
              </a:ext>
            </a:extLst>
          </p:cNvPr>
          <p:cNvCxnSpPr>
            <a:cxnSpLocks/>
          </p:cNvCxnSpPr>
          <p:nvPr/>
        </p:nvCxnSpPr>
        <p:spPr>
          <a:xfrm flipH="1" flipV="1">
            <a:off x="3677893" y="5262202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3547391-85AE-4FAA-BBC5-4FB3C6FFD499}"/>
              </a:ext>
            </a:extLst>
          </p:cNvPr>
          <p:cNvSpPr/>
          <p:nvPr/>
        </p:nvSpPr>
        <p:spPr>
          <a:xfrm>
            <a:off x="1591934" y="4457139"/>
            <a:ext cx="836712" cy="27699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75A42A6-1AD5-4A7E-BAB8-9AF2EA976242}"/>
              </a:ext>
            </a:extLst>
          </p:cNvPr>
          <p:cNvCxnSpPr>
            <a:stCxn id="14" idx="0"/>
            <a:endCxn id="18" idx="2"/>
          </p:cNvCxnSpPr>
          <p:nvPr/>
        </p:nvCxnSpPr>
        <p:spPr>
          <a:xfrm rot="5400000" flipH="1" flipV="1">
            <a:off x="1523912" y="4804242"/>
            <a:ext cx="556482" cy="41627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1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31" grpId="0"/>
      <p:bldP spid="1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new Python program called </a:t>
                </a:r>
                <a:r>
                  <a:rPr lang="en-US" sz="2400" b="1" dirty="0"/>
                  <a:t>custom_cf.py</a:t>
                </a:r>
                <a:r>
                  <a:rPr lang="en-US" sz="2400" dirty="0"/>
                  <a:t> that displays the standard continued fraction for each of these </a:t>
                </a:r>
                <a:r>
                  <a:rPr lang="en-US" sz="2400" u="sng" dirty="0"/>
                  <a:t>nine</a:t>
                </a:r>
                <a:r>
                  <a:rPr lang="en-US" sz="2400" dirty="0"/>
                  <a:t> real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/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Copy any functions you need from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std_cf.py </a:t>
                </a:r>
                <a:r>
                  <a:rPr lang="en-US" sz="2400" dirty="0">
                    <a:ea typeface="Cambria Math" panose="02040503050406030204" pitchFamily="18" charset="0"/>
                  </a:rPr>
                  <a:t>into your new program, but only display the first </a:t>
                </a:r>
                <a:r>
                  <a:rPr lang="en-US" sz="2400" u="sng" dirty="0">
                    <a:ea typeface="Cambria Math" panose="02040503050406030204" pitchFamily="18" charset="0"/>
                  </a:rPr>
                  <a:t>seven</a:t>
                </a:r>
                <a:r>
                  <a:rPr lang="en-US" sz="2400" dirty="0">
                    <a:ea typeface="Cambria Math" panose="02040503050406030204" pitchFamily="18" charset="0"/>
                  </a:rPr>
                  <a:t> terms of each CF</a:t>
                </a:r>
              </a:p>
              <a:p>
                <a:r>
                  <a:rPr lang="en-US" sz="2400" dirty="0"/>
                  <a:t>Upload your solution to the BNL QIS102 SharePoint site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D83EBD-2408-5D60-9022-45C2992CF2E4}"/>
                  </a:ext>
                </a:extLst>
              </p:cNvPr>
              <p:cNvSpPr txBox="1"/>
              <p:nvPr/>
            </p:nvSpPr>
            <p:spPr>
              <a:xfrm>
                <a:off x="2933891" y="2971901"/>
                <a:ext cx="3276218" cy="1523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</m:e>
                          </m:ra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D83EBD-2408-5D60-9022-45C2992CF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891" y="2971901"/>
                <a:ext cx="3276218" cy="1523622"/>
              </a:xfrm>
              <a:prstGeom prst="rect">
                <a:avLst/>
              </a:prstGeom>
              <a:blipFill>
                <a:blip r:embed="rId3"/>
                <a:stretch>
                  <a:fillRect b="-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75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FA087E3144A8449FB709B9819357C5" ma:contentTypeVersion="4" ma:contentTypeDescription="Create a new document." ma:contentTypeScope="" ma:versionID="dd60b5112242de2edba2c5d6af2863e9">
  <xsd:schema xmlns:xsd="http://www.w3.org/2001/XMLSchema" xmlns:xs="http://www.w3.org/2001/XMLSchema" xmlns:p="http://schemas.microsoft.com/office/2006/metadata/properties" xmlns:ns2="5ef77a60-99f0-492a-bd7e-3f85d9aaed4e" targetNamespace="http://schemas.microsoft.com/office/2006/metadata/properties" ma:root="true" ma:fieldsID="bf4e3a02b1ccd6a95665faf046d1c928" ns2:_="">
    <xsd:import namespace="5ef77a60-99f0-492a-bd7e-3f85d9aaed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f77a60-99f0-492a-bd7e-3f85d9aaed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EB59DE8-2148-4F2C-8DF4-E4A58C745023}"/>
</file>

<file path=customXml/itemProps2.xml><?xml version="1.0" encoding="utf-8"?>
<ds:datastoreItem xmlns:ds="http://schemas.openxmlformats.org/officeDocument/2006/customXml" ds:itemID="{414BF4AF-0F13-4DAC-99E9-040F2F0769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23EE7C-93E6-4E8D-8BF1-8DDBB27FA7BE}">
  <ds:schemaRefs>
    <ds:schemaRef ds:uri="http://purl.org/dc/elements/1.1/"/>
    <ds:schemaRef ds:uri="http://schemas.microsoft.com/office/2006/metadata/properties"/>
    <ds:schemaRef ds:uri="6c5a3c77-519e-4303-a21d-4bd430a46a14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cc0d8899-4e50-464a-8e62-592ba513cec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7459</TotalTime>
  <Words>3869</Words>
  <Application>Microsoft Office PowerPoint</Application>
  <PresentationFormat>On-screen Show (4:3)</PresentationFormat>
  <Paragraphs>747</Paragraphs>
  <Slides>90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Session 04 – Part 1 of 2 – Topics</vt:lpstr>
      <vt:lpstr>Old School Square Roots</vt:lpstr>
      <vt:lpstr>Old School Square Roots</vt:lpstr>
      <vt:lpstr>Newton’s Method for √49</vt:lpstr>
      <vt:lpstr>Newton’s Method for √49</vt:lpstr>
      <vt:lpstr>Newton’s Method for √49</vt:lpstr>
      <vt:lpstr>Newton’s Method for √49</vt:lpstr>
      <vt:lpstr>Newton’s Method for √49</vt:lpstr>
      <vt:lpstr>Newton’s Method for √49</vt:lpstr>
      <vt:lpstr>Newton’s Square Root</vt:lpstr>
      <vt:lpstr>Open newton_sqrt.py</vt:lpstr>
      <vt:lpstr>Run newton_sqrt.py</vt:lpstr>
      <vt:lpstr>Roots of Googol</vt:lpstr>
      <vt:lpstr>Roots of Googol</vt:lpstr>
      <vt:lpstr>The Python Package Index (PyPI)</vt:lpstr>
      <vt:lpstr>Importing Packages</vt:lpstr>
      <vt:lpstr>Open big_sqrt.py</vt:lpstr>
      <vt:lpstr>Run big_sqrt.py</vt:lpstr>
      <vt:lpstr>Verifying Code Correctness</vt:lpstr>
      <vt:lpstr>PowerPoint Presentation</vt:lpstr>
      <vt:lpstr>Open herons_method.py</vt:lpstr>
      <vt:lpstr>Run herons_method.py</vt:lpstr>
      <vt:lpstr>Completing What Square?</vt:lpstr>
      <vt:lpstr>Completing What Square?</vt:lpstr>
      <vt:lpstr>Completing What Square?</vt:lpstr>
      <vt:lpstr>Completing What Square?</vt:lpstr>
      <vt:lpstr>Random Straws</vt:lpstr>
      <vt:lpstr>Random Straws</vt:lpstr>
      <vt:lpstr>Open random_straws.py</vt:lpstr>
      <vt:lpstr>Run random_straws.py</vt:lpstr>
      <vt:lpstr>PowerPoint Presentation</vt:lpstr>
      <vt:lpstr>Factoring a Quadratic Polynomial</vt:lpstr>
      <vt:lpstr>Representing a Quadratic Polynomial</vt:lpstr>
      <vt:lpstr>Factoring a Quadratic Polynomial</vt:lpstr>
      <vt:lpstr>Open factor_quadratic.py</vt:lpstr>
      <vt:lpstr>Run factor_quadratic.py</vt:lpstr>
      <vt:lpstr>Strassen’s Method</vt:lpstr>
      <vt:lpstr>Strassen’s Method</vt:lpstr>
      <vt:lpstr>Strassen’s Method</vt:lpstr>
      <vt:lpstr>Strassen’s Method</vt:lpstr>
      <vt:lpstr>Goldbach’s Conjecture</vt:lpstr>
      <vt:lpstr>Importing Packages</vt:lpstr>
      <vt:lpstr>Importing Packages</vt:lpstr>
      <vt:lpstr>Open goldbach_conjecture.py</vt:lpstr>
      <vt:lpstr>Run goldbach_conjecture.py</vt:lpstr>
      <vt:lpstr>Session 04 – Part 2 of 2 – Topics</vt:lpstr>
      <vt:lpstr>Expanding Your Definition of a “Number”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Golden Ratio</vt:lpstr>
      <vt:lpstr>PowerPoint Presentation</vt:lpstr>
      <vt:lpstr>PowerPoint Presentation</vt:lpstr>
      <vt:lpstr>PowerPoint Presentation</vt:lpstr>
      <vt:lpstr>PowerPoint Presentation</vt:lpstr>
      <vt:lpstr>Open std_cf.py</vt:lpstr>
      <vt:lpstr>View std_cf.py</vt:lpstr>
      <vt:lpstr>Run std_cf.py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 gen_cf.py</vt:lpstr>
      <vt:lpstr>Pell’s Equation</vt:lpstr>
      <vt:lpstr>Numba – High Performance Python</vt:lpstr>
      <vt:lpstr>Open pells_equation.py</vt:lpstr>
      <vt:lpstr>Run pells_equation.py</vt:lpstr>
      <vt:lpstr>Pell's Equation</vt:lpstr>
      <vt:lpstr>Pell’s Equation: Period of a Standard CF</vt:lpstr>
      <vt:lpstr>Pell’s Equation: Period of a Standard CF</vt:lpstr>
      <vt:lpstr>Pell’s Equation</vt:lpstr>
      <vt:lpstr>Continued Fractions</vt:lpstr>
      <vt:lpstr>Continued Fractions</vt:lpstr>
      <vt:lpstr>Sessions 01 to 04 – Now You Know…</vt:lpstr>
      <vt:lpstr>Sessions 01 to 04 – Now You Know…</vt:lpstr>
      <vt:lpstr>Sessions 01 to 04 – Now You Know…</vt:lpstr>
      <vt:lpstr>Task 04-01</vt:lpstr>
      <vt:lpstr>Task 04-02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Biersach, David</cp:lastModifiedBy>
  <cp:revision>966</cp:revision>
  <cp:lastPrinted>2015-06-01T00:45:11Z</cp:lastPrinted>
  <dcterms:created xsi:type="dcterms:W3CDTF">2014-09-21T17:58:26Z</dcterms:created>
  <dcterms:modified xsi:type="dcterms:W3CDTF">2024-06-12T00:20:07Z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0x010100F1FA087E3144A8449FB709B9819357C5</vt:lpwstr>
  </property>
</Properties>
</file>